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7.xml"/>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76.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68.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8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77.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73.xml"/>
  <Override ContentType="application/vnd.openxmlformats-officedocument.presentationml.notesSlide+xml" PartName="/ppt/notesSlides/notesSlide56.xml"/>
  <Override ContentType="application/vnd.openxmlformats-officedocument.presentationml.notesSlide+xml" PartName="/ppt/notesSlides/notesSlide81.xml"/>
  <Override ContentType="application/vnd.openxmlformats-officedocument.presentationml.notesSlide+xml" PartName="/ppt/notesSlides/notesSlide30.xml"/>
  <Override ContentType="application/vnd.openxmlformats-officedocument.presentationml.notesSlide+xml" PartName="/ppt/notesSlides/notesSlide69.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80.xml"/>
  <Override ContentType="application/vnd.openxmlformats-officedocument.presentationml.notesSlide+xml" PartName="/ppt/notesSlides/notesSlide61.xml"/>
  <Override ContentType="application/vnd.openxmlformats-officedocument.presentationml.notesSlide+xml" PartName="/ppt/notesSlides/notesSlide74.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75.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70.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72.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78.xml"/>
  <Override ContentType="application/vnd.openxmlformats-officedocument.presentationml.notesSlide+xml" PartName="/ppt/notesSlides/notesSlide79.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71.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78.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69.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77.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6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71.xml"/>
  <Override ContentType="application/vnd.openxmlformats-officedocument.presentationml.slide+xml" PartName="/ppt/slides/slide41.xml"/>
  <Override ContentType="application/vnd.openxmlformats-officedocument.presentationml.slide+xml" PartName="/ppt/slides/slide67.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79.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7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73.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8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72.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1.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75.xml"/>
  <Override ContentType="application/vnd.openxmlformats-officedocument.presentationml.slide+xml" PartName="/ppt/slides/slide76.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80.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74.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autoCompressPictures="0" embedTrueTypeFonts="1"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 id="329" r:id="rId79"/>
    <p:sldId id="330" r:id="rId80"/>
    <p:sldId id="331" r:id="rId81"/>
    <p:sldId id="332" r:id="rId82"/>
    <p:sldId id="333" r:id="rId83"/>
    <p:sldId id="334" r:id="rId84"/>
    <p:sldId id="335" r:id="rId85"/>
    <p:sldId id="336" r:id="rId86"/>
    <p:sldId id="337" r:id="rId87"/>
  </p:sldIdLst>
  <p:sldSz cy="5143500" cx="9144000"/>
  <p:notesSz cx="6858000" cy="9144000"/>
  <p:embeddedFontLst>
    <p:embeddedFont>
      <p:font typeface="Roboto"/>
      <p:regular r:id="rId88"/>
      <p:bold r:id="rId89"/>
      <p:italic r:id="rId90"/>
      <p:boldItalic r:id="rId91"/>
    </p:embeddedFont>
    <p:embeddedFont>
      <p:font typeface="Montserrat"/>
      <p:regular r:id="rId92"/>
      <p:bold r:id="rId93"/>
      <p:italic r:id="rId94"/>
      <p:boldItalic r:id="rId9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84" Type="http://schemas.openxmlformats.org/officeDocument/2006/relationships/slide" Target="slides/slide79.xml"/><Relationship Id="rId83" Type="http://schemas.openxmlformats.org/officeDocument/2006/relationships/slide" Target="slides/slide78.xml"/><Relationship Id="rId42" Type="http://schemas.openxmlformats.org/officeDocument/2006/relationships/slide" Target="slides/slide37.xml"/><Relationship Id="rId86" Type="http://schemas.openxmlformats.org/officeDocument/2006/relationships/slide" Target="slides/slide81.xml"/><Relationship Id="rId41" Type="http://schemas.openxmlformats.org/officeDocument/2006/relationships/slide" Target="slides/slide36.xml"/><Relationship Id="rId85" Type="http://schemas.openxmlformats.org/officeDocument/2006/relationships/slide" Target="slides/slide80.xml"/><Relationship Id="rId44" Type="http://schemas.openxmlformats.org/officeDocument/2006/relationships/slide" Target="slides/slide39.xml"/><Relationship Id="rId88" Type="http://schemas.openxmlformats.org/officeDocument/2006/relationships/font" Target="fonts/Roboto-regular.fntdata"/><Relationship Id="rId43" Type="http://schemas.openxmlformats.org/officeDocument/2006/relationships/slide" Target="slides/slide38.xml"/><Relationship Id="rId87" Type="http://schemas.openxmlformats.org/officeDocument/2006/relationships/slide" Target="slides/slide82.xml"/><Relationship Id="rId46" Type="http://schemas.openxmlformats.org/officeDocument/2006/relationships/slide" Target="slides/slide41.xml"/><Relationship Id="rId45" Type="http://schemas.openxmlformats.org/officeDocument/2006/relationships/slide" Target="slides/slide40.xml"/><Relationship Id="rId89" Type="http://schemas.openxmlformats.org/officeDocument/2006/relationships/font" Target="fonts/Roboto-bold.fntdata"/><Relationship Id="rId80" Type="http://schemas.openxmlformats.org/officeDocument/2006/relationships/slide" Target="slides/slide75.xml"/><Relationship Id="rId82" Type="http://schemas.openxmlformats.org/officeDocument/2006/relationships/slide" Target="slides/slide77.xml"/><Relationship Id="rId81" Type="http://schemas.openxmlformats.org/officeDocument/2006/relationships/slide" Target="slides/slide76.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48" Type="http://schemas.openxmlformats.org/officeDocument/2006/relationships/slide" Target="slides/slide43.xml"/><Relationship Id="rId47" Type="http://schemas.openxmlformats.org/officeDocument/2006/relationships/slide" Target="slides/slide42.xml"/><Relationship Id="rId49" Type="http://schemas.openxmlformats.org/officeDocument/2006/relationships/slide" Target="slides/slide4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slide" Target="slides/slide68.xml"/><Relationship Id="rId72" Type="http://schemas.openxmlformats.org/officeDocument/2006/relationships/slide" Target="slides/slide67.xml"/><Relationship Id="rId31" Type="http://schemas.openxmlformats.org/officeDocument/2006/relationships/slide" Target="slides/slide26.xml"/><Relationship Id="rId75" Type="http://schemas.openxmlformats.org/officeDocument/2006/relationships/slide" Target="slides/slide70.xml"/><Relationship Id="rId30" Type="http://schemas.openxmlformats.org/officeDocument/2006/relationships/slide" Target="slides/slide25.xml"/><Relationship Id="rId74" Type="http://schemas.openxmlformats.org/officeDocument/2006/relationships/slide" Target="slides/slide69.xml"/><Relationship Id="rId33" Type="http://schemas.openxmlformats.org/officeDocument/2006/relationships/slide" Target="slides/slide28.xml"/><Relationship Id="rId77" Type="http://schemas.openxmlformats.org/officeDocument/2006/relationships/slide" Target="slides/slide72.xml"/><Relationship Id="rId32" Type="http://schemas.openxmlformats.org/officeDocument/2006/relationships/slide" Target="slides/slide27.xml"/><Relationship Id="rId76" Type="http://schemas.openxmlformats.org/officeDocument/2006/relationships/slide" Target="slides/slide71.xml"/><Relationship Id="rId35" Type="http://schemas.openxmlformats.org/officeDocument/2006/relationships/slide" Target="slides/slide30.xml"/><Relationship Id="rId79" Type="http://schemas.openxmlformats.org/officeDocument/2006/relationships/slide" Target="slides/slide74.xml"/><Relationship Id="rId34" Type="http://schemas.openxmlformats.org/officeDocument/2006/relationships/slide" Target="slides/slide29.xml"/><Relationship Id="rId78" Type="http://schemas.openxmlformats.org/officeDocument/2006/relationships/slide" Target="slides/slide73.xml"/><Relationship Id="rId71" Type="http://schemas.openxmlformats.org/officeDocument/2006/relationships/slide" Target="slides/slide66.xml"/><Relationship Id="rId70" Type="http://schemas.openxmlformats.org/officeDocument/2006/relationships/slide" Target="slides/slide65.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62" Type="http://schemas.openxmlformats.org/officeDocument/2006/relationships/slide" Target="slides/slide57.xml"/><Relationship Id="rId61" Type="http://schemas.openxmlformats.org/officeDocument/2006/relationships/slide" Target="slides/slide56.xml"/><Relationship Id="rId20" Type="http://schemas.openxmlformats.org/officeDocument/2006/relationships/slide" Target="slides/slide15.xml"/><Relationship Id="rId64" Type="http://schemas.openxmlformats.org/officeDocument/2006/relationships/slide" Target="slides/slide59.xml"/><Relationship Id="rId63" Type="http://schemas.openxmlformats.org/officeDocument/2006/relationships/slide" Target="slides/slide58.xml"/><Relationship Id="rId22" Type="http://schemas.openxmlformats.org/officeDocument/2006/relationships/slide" Target="slides/slide17.xml"/><Relationship Id="rId66" Type="http://schemas.openxmlformats.org/officeDocument/2006/relationships/slide" Target="slides/slide61.xml"/><Relationship Id="rId21" Type="http://schemas.openxmlformats.org/officeDocument/2006/relationships/slide" Target="slides/slide16.xml"/><Relationship Id="rId65" Type="http://schemas.openxmlformats.org/officeDocument/2006/relationships/slide" Target="slides/slide60.xml"/><Relationship Id="rId24" Type="http://schemas.openxmlformats.org/officeDocument/2006/relationships/slide" Target="slides/slide19.xml"/><Relationship Id="rId68" Type="http://schemas.openxmlformats.org/officeDocument/2006/relationships/slide" Target="slides/slide63.xml"/><Relationship Id="rId23" Type="http://schemas.openxmlformats.org/officeDocument/2006/relationships/slide" Target="slides/slide18.xml"/><Relationship Id="rId67" Type="http://schemas.openxmlformats.org/officeDocument/2006/relationships/slide" Target="slides/slide62.xml"/><Relationship Id="rId60" Type="http://schemas.openxmlformats.org/officeDocument/2006/relationships/slide" Target="slides/slide55.xml"/><Relationship Id="rId26" Type="http://schemas.openxmlformats.org/officeDocument/2006/relationships/slide" Target="slides/slide21.xml"/><Relationship Id="rId25" Type="http://schemas.openxmlformats.org/officeDocument/2006/relationships/slide" Target="slides/slide20.xml"/><Relationship Id="rId69" Type="http://schemas.openxmlformats.org/officeDocument/2006/relationships/slide" Target="slides/slide64.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51" Type="http://schemas.openxmlformats.org/officeDocument/2006/relationships/slide" Target="slides/slide46.xml"/><Relationship Id="rId95" Type="http://schemas.openxmlformats.org/officeDocument/2006/relationships/font" Target="fonts/Montserrat-boldItalic.fntdata"/><Relationship Id="rId50" Type="http://schemas.openxmlformats.org/officeDocument/2006/relationships/slide" Target="slides/slide45.xml"/><Relationship Id="rId94" Type="http://schemas.openxmlformats.org/officeDocument/2006/relationships/font" Target="fonts/Montserrat-italic.fntdata"/><Relationship Id="rId53" Type="http://schemas.openxmlformats.org/officeDocument/2006/relationships/slide" Target="slides/slide48.xml"/><Relationship Id="rId52" Type="http://schemas.openxmlformats.org/officeDocument/2006/relationships/slide" Target="slides/slide47.xml"/><Relationship Id="rId11" Type="http://schemas.openxmlformats.org/officeDocument/2006/relationships/slide" Target="slides/slide6.xml"/><Relationship Id="rId55" Type="http://schemas.openxmlformats.org/officeDocument/2006/relationships/slide" Target="slides/slide50.xml"/><Relationship Id="rId10" Type="http://schemas.openxmlformats.org/officeDocument/2006/relationships/slide" Target="slides/slide5.xml"/><Relationship Id="rId54" Type="http://schemas.openxmlformats.org/officeDocument/2006/relationships/slide" Target="slides/slide49.xml"/><Relationship Id="rId13" Type="http://schemas.openxmlformats.org/officeDocument/2006/relationships/slide" Target="slides/slide8.xml"/><Relationship Id="rId57" Type="http://schemas.openxmlformats.org/officeDocument/2006/relationships/slide" Target="slides/slide52.xml"/><Relationship Id="rId12" Type="http://schemas.openxmlformats.org/officeDocument/2006/relationships/slide" Target="slides/slide7.xml"/><Relationship Id="rId56" Type="http://schemas.openxmlformats.org/officeDocument/2006/relationships/slide" Target="slides/slide51.xml"/><Relationship Id="rId91" Type="http://schemas.openxmlformats.org/officeDocument/2006/relationships/font" Target="fonts/Roboto-boldItalic.fntdata"/><Relationship Id="rId90" Type="http://schemas.openxmlformats.org/officeDocument/2006/relationships/font" Target="fonts/Roboto-italic.fntdata"/><Relationship Id="rId93" Type="http://schemas.openxmlformats.org/officeDocument/2006/relationships/font" Target="fonts/Montserrat-bold.fntdata"/><Relationship Id="rId92" Type="http://schemas.openxmlformats.org/officeDocument/2006/relationships/font" Target="fonts/Montserrat-regular.fntdata"/><Relationship Id="rId15" Type="http://schemas.openxmlformats.org/officeDocument/2006/relationships/slide" Target="slides/slide10.xml"/><Relationship Id="rId59" Type="http://schemas.openxmlformats.org/officeDocument/2006/relationships/slide" Target="slides/slide54.xml"/><Relationship Id="rId14" Type="http://schemas.openxmlformats.org/officeDocument/2006/relationships/slide" Target="slides/slide9.xml"/><Relationship Id="rId58" Type="http://schemas.openxmlformats.org/officeDocument/2006/relationships/slide" Target="slides/slide53.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4" name="Shape 64"/>
        <p:cNvGrpSpPr/>
        <p:nvPr/>
      </p:nvGrpSpPr>
      <p:grpSpPr>
        <a:xfrm>
          <a:off x="0" y="0"/>
          <a:ext cx="0" cy="0"/>
          <a:chOff x="0" y="0"/>
          <a:chExt cx="0" cy="0"/>
        </a:xfrm>
      </p:grpSpPr>
      <p:sp>
        <p:nvSpPr>
          <p:cNvPr id="65" name="Google Shape;65;g7934b3103b_0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 name="Google Shape;66;g7934b3103b_0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4" name="Shape 114"/>
        <p:cNvGrpSpPr/>
        <p:nvPr/>
      </p:nvGrpSpPr>
      <p:grpSpPr>
        <a:xfrm>
          <a:off x="0" y="0"/>
          <a:ext cx="0" cy="0"/>
          <a:chOff x="0" y="0"/>
          <a:chExt cx="0" cy="0"/>
        </a:xfrm>
      </p:grpSpPr>
      <p:sp>
        <p:nvSpPr>
          <p:cNvPr id="115" name="Google Shape;115;g7c118679d5_1_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7c118679d5_1_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the architecture</a:t>
            </a:r>
            <a:endParaRPr/>
          </a:p>
          <a:p>
            <a:pPr indent="-298450" lvl="1" marL="914400" rtl="0" algn="l">
              <a:spcBef>
                <a:spcPts val="0"/>
              </a:spcBef>
              <a:spcAft>
                <a:spcPts val="0"/>
              </a:spcAft>
              <a:buSzPts val="1100"/>
              <a:buChar char="○"/>
            </a:pPr>
            <a:r>
              <a:rPr lang="en"/>
              <a:t>Briefly touch on each piece and here and that we will explore each one in a little more detail throughout the talk</a:t>
            </a:r>
            <a:endParaRPr/>
          </a:p>
          <a:p>
            <a:pPr indent="-298450" lvl="0" marL="457200" rtl="0" algn="l">
              <a:spcBef>
                <a:spcPts val="0"/>
              </a:spcBef>
              <a:spcAft>
                <a:spcPts val="0"/>
              </a:spcAft>
              <a:buSzPts val="1100"/>
              <a:buChar char="●"/>
            </a:pPr>
            <a:r>
              <a:rPr lang="en"/>
              <a:t>This seems really complicated why not just use a read replica in sql server and some triggers. </a:t>
            </a:r>
            <a:endParaRPr/>
          </a:p>
          <a:p>
            <a:pPr indent="0" lvl="0" marL="45720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19" name="Shape 119"/>
        <p:cNvGrpSpPr/>
        <p:nvPr/>
      </p:nvGrpSpPr>
      <p:grpSpPr>
        <a:xfrm>
          <a:off x="0" y="0"/>
          <a:ext cx="0" cy="0"/>
          <a:chOff x="0" y="0"/>
          <a:chExt cx="0" cy="0"/>
        </a:xfrm>
      </p:grpSpPr>
      <p:sp>
        <p:nvSpPr>
          <p:cNvPr id="120" name="Google Shape;120;g7b6ab9c566_0_2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1" name="Google Shape;121;g7b6ab9c566_0_2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4" name="Shape 124"/>
        <p:cNvGrpSpPr/>
        <p:nvPr/>
      </p:nvGrpSpPr>
      <p:grpSpPr>
        <a:xfrm>
          <a:off x="0" y="0"/>
          <a:ext cx="0" cy="0"/>
          <a:chOff x="0" y="0"/>
          <a:chExt cx="0" cy="0"/>
        </a:xfrm>
      </p:grpSpPr>
      <p:sp>
        <p:nvSpPr>
          <p:cNvPr id="125" name="Google Shape;125;g6d5950b644_2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6" name="Google Shape;126;g6d5950b644_2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29" name="Shape 129"/>
        <p:cNvGrpSpPr/>
        <p:nvPr/>
      </p:nvGrpSpPr>
      <p:grpSpPr>
        <a:xfrm>
          <a:off x="0" y="0"/>
          <a:ext cx="0" cy="0"/>
          <a:chOff x="0" y="0"/>
          <a:chExt cx="0" cy="0"/>
        </a:xfrm>
      </p:grpSpPr>
      <p:sp>
        <p:nvSpPr>
          <p:cNvPr id="130" name="Google Shape;130;g7b9bd62868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1" name="Google Shape;131;g7b9bd62868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35" name="Shape 135"/>
        <p:cNvGrpSpPr/>
        <p:nvPr/>
      </p:nvGrpSpPr>
      <p:grpSpPr>
        <a:xfrm>
          <a:off x="0" y="0"/>
          <a:ext cx="0" cy="0"/>
          <a:chOff x="0" y="0"/>
          <a:chExt cx="0" cy="0"/>
        </a:xfrm>
      </p:grpSpPr>
      <p:sp>
        <p:nvSpPr>
          <p:cNvPr id="136" name="Google Shape;136;g7b9bd62868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7" name="Google Shape;137;g7b9bd62868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One of the biggest selling points was the low impact that it would cause to production. </a:t>
            </a:r>
            <a:endParaRPr/>
          </a:p>
          <a:p>
            <a:pPr indent="-298450" lvl="0" marL="457200" rtl="0" algn="l">
              <a:spcBef>
                <a:spcPts val="0"/>
              </a:spcBef>
              <a:spcAft>
                <a:spcPts val="0"/>
              </a:spcAft>
              <a:buSzPts val="1100"/>
              <a:buChar char="●"/>
            </a:pPr>
            <a:r>
              <a:rPr lang="en"/>
              <a:t>Spinning up a task in Attunity is very easy via the UI, and eventually we built out a way to store the task configuration of what the source/target and tables in question were in source control and deploy those our to Attunity via our CI pipeline. </a:t>
            </a:r>
            <a:endParaRPr/>
          </a:p>
          <a:p>
            <a:pPr indent="-298450" lvl="0" marL="457200" rtl="0" algn="l">
              <a:spcBef>
                <a:spcPts val="0"/>
              </a:spcBef>
              <a:spcAft>
                <a:spcPts val="0"/>
              </a:spcAft>
              <a:buSzPts val="1100"/>
              <a:buChar char="●"/>
            </a:pPr>
            <a:r>
              <a:rPr lang="en"/>
              <a:t>The genesis of this project was again to build out our first analytics driven report but we knew that not only would we be using it for this but also to help assist moving data around and creating </a:t>
            </a:r>
            <a:r>
              <a:rPr lang="en"/>
              <a:t>synthetic</a:t>
            </a:r>
            <a:r>
              <a:rPr lang="en"/>
              <a:t> events that would help us break the monolith.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3" name="Shape 143"/>
        <p:cNvGrpSpPr/>
        <p:nvPr/>
      </p:nvGrpSpPr>
      <p:grpSpPr>
        <a:xfrm>
          <a:off x="0" y="0"/>
          <a:ext cx="0" cy="0"/>
          <a:chOff x="0" y="0"/>
          <a:chExt cx="0" cy="0"/>
        </a:xfrm>
      </p:grpSpPr>
      <p:sp>
        <p:nvSpPr>
          <p:cNvPr id="144" name="Google Shape;144;g7b9bd62868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5" name="Google Shape;145;g7b9bd62868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a things happen in SQL Server or any RDBMS what will happen is the result of the change requested INSERT, UPDATE, DELETE, etc. will be processed and saved to a file on disk called a Transaction Log. In Postgres case thats the WAL log and in Mysql case that the Binary Logs. </a:t>
            </a:r>
            <a:endParaRPr/>
          </a:p>
          <a:p>
            <a:pPr indent="-298450" lvl="0" marL="457200" rtl="0" algn="l">
              <a:spcBef>
                <a:spcPts val="0"/>
              </a:spcBef>
              <a:spcAft>
                <a:spcPts val="0"/>
              </a:spcAft>
              <a:buSzPts val="1100"/>
              <a:buChar char="●"/>
            </a:pPr>
            <a:r>
              <a:rPr lang="en"/>
              <a:t>What attunity will do is instead of querying the tables or any of the runtime data it will as we’ve liked to say “read the exhaust from the database” </a:t>
            </a:r>
            <a:endParaRPr/>
          </a:p>
          <a:p>
            <a:pPr indent="-298450" lvl="0" marL="457200" rtl="0" algn="l">
              <a:spcBef>
                <a:spcPts val="0"/>
              </a:spcBef>
              <a:spcAft>
                <a:spcPts val="0"/>
              </a:spcAft>
              <a:buSzPts val="1100"/>
              <a:buChar char="●"/>
            </a:pPr>
            <a:r>
              <a:rPr lang="en"/>
              <a:t>Doing so allows attunity replicate to not have an impact on the transactional system as things are happening.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49" name="Shape 149"/>
        <p:cNvGrpSpPr/>
        <p:nvPr/>
      </p:nvGrpSpPr>
      <p:grpSpPr>
        <a:xfrm>
          <a:off x="0" y="0"/>
          <a:ext cx="0" cy="0"/>
          <a:chOff x="0" y="0"/>
          <a:chExt cx="0" cy="0"/>
        </a:xfrm>
      </p:grpSpPr>
      <p:sp>
        <p:nvSpPr>
          <p:cNvPr id="150" name="Google Shape;150;g7c118679d5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1" name="Google Shape;151;g7c118679d5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a things happen in SQL Server or any RDBMS what will happen is the result of the change requested INSERT, UPDATE, DELETE, etc. will be processed and saved to a file on disk called a Transaction Log. In Postgres case thats the WAL log and in Mysql case that the Binary Logs. </a:t>
            </a:r>
            <a:endParaRPr/>
          </a:p>
          <a:p>
            <a:pPr indent="-298450" lvl="0" marL="457200" rtl="0" algn="l">
              <a:spcBef>
                <a:spcPts val="0"/>
              </a:spcBef>
              <a:spcAft>
                <a:spcPts val="0"/>
              </a:spcAft>
              <a:buSzPts val="1100"/>
              <a:buChar char="●"/>
            </a:pPr>
            <a:r>
              <a:rPr lang="en"/>
              <a:t>What attunity will do is instead of querying the tables or any of the runtime data it will as we’ve liked to say “read the exhaust from the database” </a:t>
            </a:r>
            <a:endParaRPr/>
          </a:p>
          <a:p>
            <a:pPr indent="-298450" lvl="0" marL="457200" rtl="0" algn="l">
              <a:spcBef>
                <a:spcPts val="0"/>
              </a:spcBef>
              <a:spcAft>
                <a:spcPts val="0"/>
              </a:spcAft>
              <a:buSzPts val="1100"/>
              <a:buChar char="●"/>
            </a:pPr>
            <a:r>
              <a:rPr lang="en"/>
              <a:t>Doing so allows attunity replicate to not have an impact on the transactional system as things are happening.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55" name="Shape 155"/>
        <p:cNvGrpSpPr/>
        <p:nvPr/>
      </p:nvGrpSpPr>
      <p:grpSpPr>
        <a:xfrm>
          <a:off x="0" y="0"/>
          <a:ext cx="0" cy="0"/>
          <a:chOff x="0" y="0"/>
          <a:chExt cx="0" cy="0"/>
        </a:xfrm>
      </p:grpSpPr>
      <p:sp>
        <p:nvSpPr>
          <p:cNvPr id="156" name="Google Shape;156;g7c118679d5_0_2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7" name="Google Shape;157;g7c118679d5_0_2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a things happen in SQL Server or any RDBMS what will happen is the result of the change requested INSERT, UPDATE, DELETE, etc. will be processed and saved to a file on disk called a Transaction Log. In Postgres case thats the WAL log and in Mysql case that the Binary Logs. </a:t>
            </a:r>
            <a:endParaRPr/>
          </a:p>
          <a:p>
            <a:pPr indent="-298450" lvl="0" marL="457200" rtl="0" algn="l">
              <a:spcBef>
                <a:spcPts val="0"/>
              </a:spcBef>
              <a:spcAft>
                <a:spcPts val="0"/>
              </a:spcAft>
              <a:buSzPts val="1100"/>
              <a:buChar char="●"/>
            </a:pPr>
            <a:r>
              <a:rPr lang="en"/>
              <a:t>What attunity will do is instead of querying the tables or any of the runtime data it will as we’ve liked to say “read the exhaust from the database” </a:t>
            </a:r>
            <a:endParaRPr/>
          </a:p>
          <a:p>
            <a:pPr indent="-298450" lvl="0" marL="457200" rtl="0" algn="l">
              <a:spcBef>
                <a:spcPts val="0"/>
              </a:spcBef>
              <a:spcAft>
                <a:spcPts val="0"/>
              </a:spcAft>
              <a:buSzPts val="1100"/>
              <a:buChar char="●"/>
            </a:pPr>
            <a:r>
              <a:rPr lang="en"/>
              <a:t>Doing so allows attunity replicate to not have an impact on the transactional system as things are happening.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1" name="Shape 161"/>
        <p:cNvGrpSpPr/>
        <p:nvPr/>
      </p:nvGrpSpPr>
      <p:grpSpPr>
        <a:xfrm>
          <a:off x="0" y="0"/>
          <a:ext cx="0" cy="0"/>
          <a:chOff x="0" y="0"/>
          <a:chExt cx="0" cy="0"/>
        </a:xfrm>
      </p:grpSpPr>
      <p:sp>
        <p:nvSpPr>
          <p:cNvPr id="162" name="Google Shape;162;g7c118679d5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3" name="Google Shape;163;g7c118679d5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As a things happen in SQL Server or any RDBMS what will happen is the result of the change requested INSERT, UPDATE, DELETE, etc. will be processed and saved to a file on disk called a Transaction Log. In Postgres case thats the WAL log and in Mysql case that the Binary Logs. </a:t>
            </a:r>
            <a:endParaRPr/>
          </a:p>
          <a:p>
            <a:pPr indent="-298450" lvl="0" marL="457200" rtl="0" algn="l">
              <a:spcBef>
                <a:spcPts val="0"/>
              </a:spcBef>
              <a:spcAft>
                <a:spcPts val="0"/>
              </a:spcAft>
              <a:buSzPts val="1100"/>
              <a:buChar char="●"/>
            </a:pPr>
            <a:r>
              <a:rPr lang="en"/>
              <a:t>What attunity will do is instead of querying the tables or any of the runtime data it will as we’ve liked to say “read the exhaust from the database” </a:t>
            </a:r>
            <a:endParaRPr/>
          </a:p>
          <a:p>
            <a:pPr indent="-298450" lvl="0" marL="457200" rtl="0" algn="l">
              <a:spcBef>
                <a:spcPts val="0"/>
              </a:spcBef>
              <a:spcAft>
                <a:spcPts val="0"/>
              </a:spcAft>
              <a:buSzPts val="1100"/>
              <a:buChar char="●"/>
            </a:pPr>
            <a:r>
              <a:rPr lang="en"/>
              <a:t>Doing so allows attunity replicate to not have an impact on the transactional system as things are happening.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67" name="Shape 167"/>
        <p:cNvGrpSpPr/>
        <p:nvPr/>
      </p:nvGrpSpPr>
      <p:grpSpPr>
        <a:xfrm>
          <a:off x="0" y="0"/>
          <a:ext cx="0" cy="0"/>
          <a:chOff x="0" y="0"/>
          <a:chExt cx="0" cy="0"/>
        </a:xfrm>
      </p:grpSpPr>
      <p:sp>
        <p:nvSpPr>
          <p:cNvPr id="168" name="Google Shape;168;g7b9bd62868_0_8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9" name="Google Shape;169;g7b9bd62868_0_8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Once Attunity Replicate has read the transaction logs it can now push that data to different targets. </a:t>
            </a:r>
            <a:endParaRPr/>
          </a:p>
          <a:p>
            <a:pPr indent="-298450" lvl="0" marL="457200" rtl="0" algn="l">
              <a:spcBef>
                <a:spcPts val="0"/>
              </a:spcBef>
              <a:spcAft>
                <a:spcPts val="0"/>
              </a:spcAft>
              <a:buSzPts val="1100"/>
              <a:buChar char="●"/>
            </a:pPr>
            <a:r>
              <a:rPr lang="en"/>
              <a:t>In our case we used Kafka to store all the events that happened</a:t>
            </a:r>
            <a:endParaRPr/>
          </a:p>
          <a:p>
            <a:pPr indent="-298450" lvl="0" marL="457200" rtl="0" algn="l">
              <a:spcBef>
                <a:spcPts val="0"/>
              </a:spcBef>
              <a:spcAft>
                <a:spcPts val="0"/>
              </a:spcAft>
              <a:buSzPts val="1100"/>
              <a:buChar char="●"/>
            </a:pPr>
            <a:r>
              <a:rPr lang="en"/>
              <a:t>As well as pushing a direct copy from SQL Server -&gt; Amazon Aurora database for some tables that would provide pretty names for our reporting (pharamcy and </a:t>
            </a:r>
            <a:r>
              <a:rPr lang="en"/>
              <a:t>policy</a:t>
            </a:r>
            <a:r>
              <a:rPr lang="en"/>
              <a:t> names for example) </a:t>
            </a:r>
            <a:endParaRPr/>
          </a:p>
          <a:p>
            <a:pPr indent="-298450" lvl="0" marL="457200" rtl="0" algn="l">
              <a:spcBef>
                <a:spcPts val="0"/>
              </a:spcBef>
              <a:spcAft>
                <a:spcPts val="0"/>
              </a:spcAft>
              <a:buSzPts val="1100"/>
              <a:buChar char="●"/>
            </a:pPr>
            <a:r>
              <a:rPr lang="en"/>
              <a:t>In our case we used Attunity as a simple data mover. </a:t>
            </a:r>
            <a:endParaRPr/>
          </a:p>
          <a:p>
            <a:pPr indent="-298450" lvl="1" marL="914400" rtl="0" algn="l">
              <a:spcBef>
                <a:spcPts val="0"/>
              </a:spcBef>
              <a:spcAft>
                <a:spcPts val="0"/>
              </a:spcAft>
              <a:buSzPts val="1100"/>
              <a:buChar char="○"/>
            </a:pPr>
            <a:r>
              <a:rPr lang="en"/>
              <a:t>It does have other abilities to filter, transform and do other things but we wanted to keep it as simple as possible</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69" name="Shape 69"/>
        <p:cNvGrpSpPr/>
        <p:nvPr/>
      </p:nvGrpSpPr>
      <p:grpSpPr>
        <a:xfrm>
          <a:off x="0" y="0"/>
          <a:ext cx="0" cy="0"/>
          <a:chOff x="0" y="0"/>
          <a:chExt cx="0" cy="0"/>
        </a:xfrm>
      </p:grpSpPr>
      <p:sp>
        <p:nvSpPr>
          <p:cNvPr id="70" name="Google Shape;70;g7b9bd62868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1" name="Google Shape;71;g7b9bd62868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You look around at your system and there are events everywhere. You know they are there. Some you capture some you dont. But if you could the things you could do with them. </a:t>
            </a:r>
            <a:endParaRPr/>
          </a:p>
          <a:p>
            <a:pPr indent="-298450" lvl="0" marL="457200" rtl="0" algn="l">
              <a:spcBef>
                <a:spcPts val="0"/>
              </a:spcBef>
              <a:spcAft>
                <a:spcPts val="0"/>
              </a:spcAft>
              <a:buSzPts val="1100"/>
              <a:buChar char="●"/>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3" name="Shape 173"/>
        <p:cNvGrpSpPr/>
        <p:nvPr/>
      </p:nvGrpSpPr>
      <p:grpSpPr>
        <a:xfrm>
          <a:off x="0" y="0"/>
          <a:ext cx="0" cy="0"/>
          <a:chOff x="0" y="0"/>
          <a:chExt cx="0" cy="0"/>
        </a:xfrm>
      </p:grpSpPr>
      <p:sp>
        <p:nvSpPr>
          <p:cNvPr id="174" name="Google Shape;174;g7c118679d5_1_2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5" name="Google Shape;175;g7c118679d5_1_2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Once Attunity Replicate has read the transaction logs it can now push that data to different targets. </a:t>
            </a:r>
            <a:endParaRPr/>
          </a:p>
          <a:p>
            <a:pPr indent="-298450" lvl="0" marL="457200" rtl="0" algn="l">
              <a:spcBef>
                <a:spcPts val="0"/>
              </a:spcBef>
              <a:spcAft>
                <a:spcPts val="0"/>
              </a:spcAft>
              <a:buSzPts val="1100"/>
              <a:buChar char="●"/>
            </a:pPr>
            <a:r>
              <a:rPr lang="en"/>
              <a:t>In our case we used Kafka to store all the events that happened</a:t>
            </a:r>
            <a:endParaRPr/>
          </a:p>
          <a:p>
            <a:pPr indent="-298450" lvl="0" marL="457200" rtl="0" algn="l">
              <a:spcBef>
                <a:spcPts val="0"/>
              </a:spcBef>
              <a:spcAft>
                <a:spcPts val="0"/>
              </a:spcAft>
              <a:buSzPts val="1100"/>
              <a:buChar char="●"/>
            </a:pPr>
            <a:r>
              <a:rPr lang="en"/>
              <a:t>As well as pushing a direct copy from SQL Server -&gt; Amazon Aurora database for some tables that would provide pretty names for our reporting (pharamcy and policy names for example) </a:t>
            </a:r>
            <a:endParaRPr/>
          </a:p>
          <a:p>
            <a:pPr indent="-298450" lvl="0" marL="457200" rtl="0" algn="l">
              <a:spcBef>
                <a:spcPts val="0"/>
              </a:spcBef>
              <a:spcAft>
                <a:spcPts val="0"/>
              </a:spcAft>
              <a:buSzPts val="1100"/>
              <a:buChar char="●"/>
            </a:pPr>
            <a:r>
              <a:rPr lang="en"/>
              <a:t>In our case we used Attunity as a simple data mover. </a:t>
            </a:r>
            <a:endParaRPr/>
          </a:p>
          <a:p>
            <a:pPr indent="-298450" lvl="1" marL="914400" rtl="0" algn="l">
              <a:spcBef>
                <a:spcPts val="0"/>
              </a:spcBef>
              <a:spcAft>
                <a:spcPts val="0"/>
              </a:spcAft>
              <a:buSzPts val="1100"/>
              <a:buChar char="○"/>
            </a:pPr>
            <a:r>
              <a:rPr lang="en"/>
              <a:t>It does have other abilities to filter, transform and do other things but we wanted to keep it as simple as possible</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79" name="Shape 179"/>
        <p:cNvGrpSpPr/>
        <p:nvPr/>
      </p:nvGrpSpPr>
      <p:grpSpPr>
        <a:xfrm>
          <a:off x="0" y="0"/>
          <a:ext cx="0" cy="0"/>
          <a:chOff x="0" y="0"/>
          <a:chExt cx="0" cy="0"/>
        </a:xfrm>
      </p:grpSpPr>
      <p:sp>
        <p:nvSpPr>
          <p:cNvPr id="180" name="Google Shape;180;g6d5950b644_2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1" name="Google Shape;181;g6d5950b644_2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Once Attunity Replicate has read the transaction logs it can now push that data to different targets. </a:t>
            </a:r>
            <a:endParaRPr/>
          </a:p>
          <a:p>
            <a:pPr indent="-298450" lvl="0" marL="457200" rtl="0" algn="l">
              <a:spcBef>
                <a:spcPts val="0"/>
              </a:spcBef>
              <a:spcAft>
                <a:spcPts val="0"/>
              </a:spcAft>
              <a:buSzPts val="1100"/>
              <a:buChar char="●"/>
            </a:pPr>
            <a:r>
              <a:rPr lang="en"/>
              <a:t>In our case we used Kafka to store all the events that happened</a:t>
            </a:r>
            <a:endParaRPr/>
          </a:p>
          <a:p>
            <a:pPr indent="-298450" lvl="0" marL="457200" rtl="0" algn="l">
              <a:spcBef>
                <a:spcPts val="0"/>
              </a:spcBef>
              <a:spcAft>
                <a:spcPts val="0"/>
              </a:spcAft>
              <a:buSzPts val="1100"/>
              <a:buChar char="●"/>
            </a:pPr>
            <a:r>
              <a:rPr lang="en"/>
              <a:t>As well as pushing a direct copy from SQL Server -&gt; Amazon Aurora database for some tables that would provide pretty names for our reporting (pharamcy and policy names for example) </a:t>
            </a:r>
            <a:endParaRPr/>
          </a:p>
          <a:p>
            <a:pPr indent="-298450" lvl="0" marL="457200" rtl="0" algn="l">
              <a:spcBef>
                <a:spcPts val="0"/>
              </a:spcBef>
              <a:spcAft>
                <a:spcPts val="0"/>
              </a:spcAft>
              <a:buSzPts val="1100"/>
              <a:buChar char="●"/>
            </a:pPr>
            <a:r>
              <a:rPr lang="en"/>
              <a:t>In our case we used Attunity as a simple data mover. </a:t>
            </a:r>
            <a:endParaRPr/>
          </a:p>
          <a:p>
            <a:pPr indent="-298450" lvl="1" marL="914400" rtl="0" algn="l">
              <a:spcBef>
                <a:spcPts val="0"/>
              </a:spcBef>
              <a:spcAft>
                <a:spcPts val="0"/>
              </a:spcAft>
              <a:buSzPts val="1100"/>
              <a:buChar char="○"/>
            </a:pPr>
            <a:r>
              <a:rPr lang="en"/>
              <a:t>It does have other abilities to filter, transform and do other things but we wanted to keep it as simple as possible</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85" name="Shape 185"/>
        <p:cNvGrpSpPr/>
        <p:nvPr/>
      </p:nvGrpSpPr>
      <p:grpSpPr>
        <a:xfrm>
          <a:off x="0" y="0"/>
          <a:ext cx="0" cy="0"/>
          <a:chOff x="0" y="0"/>
          <a:chExt cx="0" cy="0"/>
        </a:xfrm>
      </p:grpSpPr>
      <p:sp>
        <p:nvSpPr>
          <p:cNvPr id="186" name="Google Shape;186;g7b9bd62868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b9bd62868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Regarding local development it does not support Mac. And since we are a Mac shop that is an issue. And only until recently did they provide a Docker container version. </a:t>
            </a:r>
            <a:endParaRPr/>
          </a:p>
          <a:p>
            <a:pPr indent="-298450" lvl="1" marL="914400" rtl="0" algn="l">
              <a:spcBef>
                <a:spcPts val="0"/>
              </a:spcBef>
              <a:spcAft>
                <a:spcPts val="0"/>
              </a:spcAft>
              <a:buSzPts val="1100"/>
              <a:buChar char="○"/>
            </a:pPr>
            <a:r>
              <a:rPr lang="en"/>
              <a:t>So we did have to build an Attunity Simulator using a few tools to be able to develop locally and write integration tests. </a:t>
            </a:r>
            <a:endParaRPr/>
          </a:p>
          <a:p>
            <a:pPr indent="-298450" lvl="1" marL="914400" rtl="0" algn="l">
              <a:spcBef>
                <a:spcPts val="0"/>
              </a:spcBef>
              <a:spcAft>
                <a:spcPts val="0"/>
              </a:spcAft>
              <a:buSzPts val="1100"/>
              <a:buChar char="○"/>
            </a:pPr>
            <a:r>
              <a:rPr lang="en"/>
              <a:t>We are looking at moving to using the dockerized version in the future.  </a:t>
            </a:r>
            <a:endParaRPr/>
          </a:p>
          <a:p>
            <a:pPr indent="-298450" lvl="0" marL="457200" rtl="0" algn="l">
              <a:spcBef>
                <a:spcPts val="0"/>
              </a:spcBef>
              <a:spcAft>
                <a:spcPts val="0"/>
              </a:spcAft>
              <a:buSzPts val="1100"/>
              <a:buChar char="●"/>
            </a:pPr>
            <a:r>
              <a:rPr lang="en"/>
              <a:t>Attunity replicate (at least the version we are on and have been told this may no longer be the case) but it uses SQL server as a middle man to read those transaction logs. </a:t>
            </a:r>
            <a:endParaRPr/>
          </a:p>
          <a:p>
            <a:pPr indent="-298450" lvl="0" marL="457200" rtl="0" algn="l">
              <a:spcBef>
                <a:spcPts val="0"/>
              </a:spcBef>
              <a:spcAft>
                <a:spcPts val="0"/>
              </a:spcAft>
              <a:buSzPts val="1100"/>
              <a:buChar char="●"/>
            </a:pPr>
            <a:r>
              <a:rPr lang="en"/>
              <a:t>This means that it does have CPU overhead so keep that in mind</a:t>
            </a:r>
            <a:endParaRPr/>
          </a:p>
          <a:p>
            <a:pPr indent="-298450" lvl="0" marL="457200" rtl="0" algn="l">
              <a:spcBef>
                <a:spcPts val="0"/>
              </a:spcBef>
              <a:spcAft>
                <a:spcPts val="0"/>
              </a:spcAft>
              <a:buSzPts val="1100"/>
              <a:buChar char="●"/>
            </a:pPr>
            <a:r>
              <a:rPr lang="en"/>
              <a:t>When reading online transaction logs which is a rolling window of the most current transtion logs the CPU requirement is very low. But if a task gets behind b/c of a big batch job push a bunch of data and throughput isn’t fast enough or if you had to do </a:t>
            </a:r>
            <a:r>
              <a:rPr lang="en"/>
              <a:t>maintenance</a:t>
            </a:r>
            <a:r>
              <a:rPr lang="en"/>
              <a:t> and shut down the task for a few hours. Once it is processing the transaction logs from disk it will impose a much larger CPU overhead until it gets caught back up to the online transaction logs. </a:t>
            </a:r>
            <a:endParaRPr/>
          </a:p>
          <a:p>
            <a:pPr indent="-298450" lvl="1" marL="914400" rtl="0" algn="l">
              <a:spcBef>
                <a:spcPts val="0"/>
              </a:spcBef>
              <a:spcAft>
                <a:spcPts val="0"/>
              </a:spcAft>
              <a:buSzPts val="1100"/>
              <a:buChar char="○"/>
            </a:pPr>
            <a:r>
              <a:rPr lang="en"/>
              <a:t>First deployment example </a:t>
            </a:r>
            <a:endParaRPr/>
          </a:p>
          <a:p>
            <a:pPr indent="-298450" lvl="1" marL="914400" rtl="0" algn="l">
              <a:spcBef>
                <a:spcPts val="0"/>
              </a:spcBef>
              <a:spcAft>
                <a:spcPts val="0"/>
              </a:spcAft>
              <a:buSzPts val="1100"/>
              <a:buChar char="○"/>
            </a:pPr>
            <a:r>
              <a:rPr lang="en" sz="1050">
                <a:solidFill>
                  <a:srgbClr val="091E42"/>
                </a:solidFill>
                <a:highlight>
                  <a:srgbClr val="FFFFFF"/>
                </a:highlight>
                <a:latin typeface="Roboto"/>
                <a:ea typeface="Roboto"/>
                <a:cs typeface="Roboto"/>
                <a:sym typeface="Roboto"/>
              </a:rPr>
              <a:t>We broke the tables out into 43 tasks originally - one task per "important" table, and then batches of 10 tables if they were greater than 2000 rows, and then one final catch-all task.  At the time of high CPU usage, we saw that each task was using approximately 2% CPU, so Attunity was using a total of 86% CPU. </a:t>
            </a:r>
            <a:endParaRPr sz="1050">
              <a:solidFill>
                <a:srgbClr val="091E42"/>
              </a:solidFill>
              <a:highlight>
                <a:srgbClr val="FFFFFF"/>
              </a:highlight>
              <a:latin typeface="Roboto"/>
              <a:ea typeface="Roboto"/>
              <a:cs typeface="Roboto"/>
              <a:sym typeface="Roboto"/>
            </a:endParaRPr>
          </a:p>
          <a:p>
            <a:pPr indent="-295275" lvl="1" marL="914400" rtl="0" algn="l">
              <a:spcBef>
                <a:spcPts val="0"/>
              </a:spcBef>
              <a:spcAft>
                <a:spcPts val="0"/>
              </a:spcAft>
              <a:buClr>
                <a:srgbClr val="091E42"/>
              </a:buClr>
              <a:buSzPts val="1050"/>
              <a:buFont typeface="Roboto"/>
              <a:buChar char="○"/>
            </a:pPr>
            <a:r>
              <a:rPr lang="en" sz="1050">
                <a:solidFill>
                  <a:srgbClr val="091E42"/>
                </a:solidFill>
                <a:highlight>
                  <a:srgbClr val="FFFFFF"/>
                </a:highlight>
                <a:latin typeface="Roboto"/>
                <a:ea typeface="Roboto"/>
                <a:cs typeface="Roboto"/>
                <a:sym typeface="Roboto"/>
              </a:rPr>
              <a:t>During the day load was fine, but once our nightly batch jobs hit it caused attunity to get behind and end up in the boat of reading from the backup transaction logs. This is where the increased sql server CPU load came in and caused problems.</a:t>
            </a:r>
            <a:endParaRPr sz="1050">
              <a:solidFill>
                <a:srgbClr val="091E42"/>
              </a:solidFill>
              <a:highlight>
                <a:srgbClr val="FFFFFF"/>
              </a:highlight>
              <a:latin typeface="Roboto"/>
              <a:ea typeface="Roboto"/>
              <a:cs typeface="Roboto"/>
              <a:sym typeface="Roboto"/>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1" name="Shape 191"/>
        <p:cNvGrpSpPr/>
        <p:nvPr/>
      </p:nvGrpSpPr>
      <p:grpSpPr>
        <a:xfrm>
          <a:off x="0" y="0"/>
          <a:ext cx="0" cy="0"/>
          <a:chOff x="0" y="0"/>
          <a:chExt cx="0" cy="0"/>
        </a:xfrm>
      </p:grpSpPr>
      <p:sp>
        <p:nvSpPr>
          <p:cNvPr id="192" name="Google Shape;192;g7b6ab9c566_0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3" name="Google Shape;193;g7b6ab9c566_0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96" name="Shape 196"/>
        <p:cNvGrpSpPr/>
        <p:nvPr/>
      </p:nvGrpSpPr>
      <p:grpSpPr>
        <a:xfrm>
          <a:off x="0" y="0"/>
          <a:ext cx="0" cy="0"/>
          <a:chOff x="0" y="0"/>
          <a:chExt cx="0" cy="0"/>
        </a:xfrm>
      </p:grpSpPr>
      <p:sp>
        <p:nvSpPr>
          <p:cNvPr id="197" name="Google Shape;197;g7b9bd62868_0_6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8" name="Google Shape;198;g7b9bd62868_0_6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2" name="Shape 202"/>
        <p:cNvGrpSpPr/>
        <p:nvPr/>
      </p:nvGrpSpPr>
      <p:grpSpPr>
        <a:xfrm>
          <a:off x="0" y="0"/>
          <a:ext cx="0" cy="0"/>
          <a:chOff x="0" y="0"/>
          <a:chExt cx="0" cy="0"/>
        </a:xfrm>
      </p:grpSpPr>
      <p:sp>
        <p:nvSpPr>
          <p:cNvPr id="203" name="Google Shape;203;g7b9bd62868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4" name="Google Shape;204;g7b9bd62868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Another tool. We do funnily enough still use Debizium as our attunity simulator of sorts locally</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08" name="Shape 208"/>
        <p:cNvGrpSpPr/>
        <p:nvPr/>
      </p:nvGrpSpPr>
      <p:grpSpPr>
        <a:xfrm>
          <a:off x="0" y="0"/>
          <a:ext cx="0" cy="0"/>
          <a:chOff x="0" y="0"/>
          <a:chExt cx="0" cy="0"/>
        </a:xfrm>
      </p:grpSpPr>
      <p:sp>
        <p:nvSpPr>
          <p:cNvPr id="209" name="Google Shape;209;g7b9bd62868_0_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0" name="Google Shape;210;g7b9bd62868_0_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4" name="Shape 214"/>
        <p:cNvGrpSpPr/>
        <p:nvPr/>
      </p:nvGrpSpPr>
      <p:grpSpPr>
        <a:xfrm>
          <a:off x="0" y="0"/>
          <a:ext cx="0" cy="0"/>
          <a:chOff x="0" y="0"/>
          <a:chExt cx="0" cy="0"/>
        </a:xfrm>
      </p:grpSpPr>
      <p:sp>
        <p:nvSpPr>
          <p:cNvPr id="215" name="Google Shape;215;g7b6ab9c566_0_1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b6ab9c566_0_1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19" name="Shape 219"/>
        <p:cNvGrpSpPr/>
        <p:nvPr/>
      </p:nvGrpSpPr>
      <p:grpSpPr>
        <a:xfrm>
          <a:off x="0" y="0"/>
          <a:ext cx="0" cy="0"/>
          <a:chOff x="0" y="0"/>
          <a:chExt cx="0" cy="0"/>
        </a:xfrm>
      </p:grpSpPr>
      <p:sp>
        <p:nvSpPr>
          <p:cNvPr id="220" name="Google Shape;220;g6d5950b644_2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1" name="Google Shape;221;g6d5950b644_2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24" name="Shape 224"/>
        <p:cNvGrpSpPr/>
        <p:nvPr/>
      </p:nvGrpSpPr>
      <p:grpSpPr>
        <a:xfrm>
          <a:off x="0" y="0"/>
          <a:ext cx="0" cy="0"/>
          <a:chOff x="0" y="0"/>
          <a:chExt cx="0" cy="0"/>
        </a:xfrm>
      </p:grpSpPr>
      <p:sp>
        <p:nvSpPr>
          <p:cNvPr id="225" name="Google Shape;225;g7b9bd62868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6" name="Google Shape;226;g7b9bd62868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4" name="Shape 74"/>
        <p:cNvGrpSpPr/>
        <p:nvPr/>
      </p:nvGrpSpPr>
      <p:grpSpPr>
        <a:xfrm>
          <a:off x="0" y="0"/>
          <a:ext cx="0" cy="0"/>
          <a:chOff x="0" y="0"/>
          <a:chExt cx="0" cy="0"/>
        </a:xfrm>
      </p:grpSpPr>
      <p:sp>
        <p:nvSpPr>
          <p:cNvPr id="75" name="Google Shape;75;g6ca784c1f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6" name="Google Shape;76;g6ca784c1f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And you start to think about all the things you could possibly do with event data like that. </a:t>
            </a:r>
            <a:endParaRPr/>
          </a:p>
          <a:p>
            <a:pPr indent="-298450" lvl="0" marL="457200" rtl="0" algn="l">
              <a:spcBef>
                <a:spcPts val="0"/>
              </a:spcBef>
              <a:spcAft>
                <a:spcPts val="0"/>
              </a:spcAft>
              <a:buSzPts val="1100"/>
              <a:buChar char="●"/>
            </a:pPr>
            <a:r>
              <a:rPr lang="en"/>
              <a:t>Machine Learning, Deeper data analytics, Auditing, Triaging issues, the list goes on and on.</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0" name="Shape 230"/>
        <p:cNvGrpSpPr/>
        <p:nvPr/>
      </p:nvGrpSpPr>
      <p:grpSpPr>
        <a:xfrm>
          <a:off x="0" y="0"/>
          <a:ext cx="0" cy="0"/>
          <a:chOff x="0" y="0"/>
          <a:chExt cx="0" cy="0"/>
        </a:xfrm>
      </p:grpSpPr>
      <p:sp>
        <p:nvSpPr>
          <p:cNvPr id="231" name="Google Shape;231;g7b9bd62868_0_1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2" name="Google Shape;232;g7b9bd62868_0_1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36" name="Shape 236"/>
        <p:cNvGrpSpPr/>
        <p:nvPr/>
      </p:nvGrpSpPr>
      <p:grpSpPr>
        <a:xfrm>
          <a:off x="0" y="0"/>
          <a:ext cx="0" cy="0"/>
          <a:chOff x="0" y="0"/>
          <a:chExt cx="0" cy="0"/>
        </a:xfrm>
      </p:grpSpPr>
      <p:sp>
        <p:nvSpPr>
          <p:cNvPr id="237" name="Google Shape;237;g6ca784c1fe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8" name="Google Shape;238;g6ca784c1fe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far i have only shown Kafka as being a single entry. That is not entirely true. </a:t>
            </a:r>
            <a:endParaRPr/>
          </a:p>
          <a:p>
            <a:pPr indent="-298450" lvl="0" marL="457200" rtl="0" algn="l">
              <a:spcBef>
                <a:spcPts val="0"/>
              </a:spcBef>
              <a:spcAft>
                <a:spcPts val="0"/>
              </a:spcAft>
              <a:buSzPts val="1100"/>
              <a:buChar char="●"/>
            </a:pPr>
            <a:r>
              <a:rPr lang="en"/>
              <a:t>Kafka is a </a:t>
            </a:r>
            <a:r>
              <a:rPr lang="en"/>
              <a:t>distributed</a:t>
            </a:r>
            <a:r>
              <a:rPr lang="en"/>
              <a:t> system, in our case that is a 3 node cluster. </a:t>
            </a:r>
            <a:endParaRPr/>
          </a:p>
          <a:p>
            <a:pPr indent="-298450" lvl="0" marL="457200" rtl="0" algn="l">
              <a:spcBef>
                <a:spcPts val="0"/>
              </a:spcBef>
              <a:spcAft>
                <a:spcPts val="0"/>
              </a:spcAft>
              <a:buSzPts val="1100"/>
              <a:buChar char="●"/>
            </a:pPr>
            <a:r>
              <a:rPr lang="en"/>
              <a:t>We also used another Kafka related technology called Schema Registry to be able to easily track schema changes of the underlying message and to save disk space overall.</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2" name="Shape 242"/>
        <p:cNvGrpSpPr/>
        <p:nvPr/>
      </p:nvGrpSpPr>
      <p:grpSpPr>
        <a:xfrm>
          <a:off x="0" y="0"/>
          <a:ext cx="0" cy="0"/>
          <a:chOff x="0" y="0"/>
          <a:chExt cx="0" cy="0"/>
        </a:xfrm>
      </p:grpSpPr>
      <p:sp>
        <p:nvSpPr>
          <p:cNvPr id="243" name="Google Shape;243;g7c118679d5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4" name="Google Shape;244;g7c118679d5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So far i have only shown Kafka as being a single entry. That is not entirely true. </a:t>
            </a:r>
            <a:endParaRPr/>
          </a:p>
          <a:p>
            <a:pPr indent="-298450" lvl="0" marL="457200" rtl="0" algn="l">
              <a:spcBef>
                <a:spcPts val="0"/>
              </a:spcBef>
              <a:spcAft>
                <a:spcPts val="0"/>
              </a:spcAft>
              <a:buSzPts val="1100"/>
              <a:buChar char="●"/>
            </a:pPr>
            <a:r>
              <a:rPr lang="en"/>
              <a:t>Kafka is a distributed system, in our case that is a 3 node cluster. </a:t>
            </a:r>
            <a:endParaRPr/>
          </a:p>
          <a:p>
            <a:pPr indent="-298450" lvl="0" marL="457200" rtl="0" algn="l">
              <a:spcBef>
                <a:spcPts val="0"/>
              </a:spcBef>
              <a:spcAft>
                <a:spcPts val="0"/>
              </a:spcAft>
              <a:buSzPts val="1100"/>
              <a:buChar char="●"/>
            </a:pPr>
            <a:r>
              <a:rPr lang="en"/>
              <a:t>We also used another Kafka related technology called Schema Registry to be able to easily track schema changes of the underlying message and to save disk space overall.</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48" name="Shape 248"/>
        <p:cNvGrpSpPr/>
        <p:nvPr/>
      </p:nvGrpSpPr>
      <p:grpSpPr>
        <a:xfrm>
          <a:off x="0" y="0"/>
          <a:ext cx="0" cy="0"/>
          <a:chOff x="0" y="0"/>
          <a:chExt cx="0" cy="0"/>
        </a:xfrm>
      </p:grpSpPr>
      <p:sp>
        <p:nvSpPr>
          <p:cNvPr id="249" name="Google Shape;249;g6ca784c1fe_0_8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0" name="Google Shape;250;g6ca784c1fe_0_8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54" name="Shape 254"/>
        <p:cNvGrpSpPr/>
        <p:nvPr/>
      </p:nvGrpSpPr>
      <p:grpSpPr>
        <a:xfrm>
          <a:off x="0" y="0"/>
          <a:ext cx="0" cy="0"/>
          <a:chOff x="0" y="0"/>
          <a:chExt cx="0" cy="0"/>
        </a:xfrm>
      </p:grpSpPr>
      <p:sp>
        <p:nvSpPr>
          <p:cNvPr id="255" name="Google Shape;255;g6ca784c1fe_0_1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6" name="Google Shape;256;g6ca784c1fe_0_1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0" name="Shape 260"/>
        <p:cNvGrpSpPr/>
        <p:nvPr/>
      </p:nvGrpSpPr>
      <p:grpSpPr>
        <a:xfrm>
          <a:off x="0" y="0"/>
          <a:ext cx="0" cy="0"/>
          <a:chOff x="0" y="0"/>
          <a:chExt cx="0" cy="0"/>
        </a:xfrm>
      </p:grpSpPr>
      <p:sp>
        <p:nvSpPr>
          <p:cNvPr id="261" name="Google Shape;261;g7c118679d5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2" name="Google Shape;262;g7c118679d5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66" name="Shape 266"/>
        <p:cNvGrpSpPr/>
        <p:nvPr/>
      </p:nvGrpSpPr>
      <p:grpSpPr>
        <a:xfrm>
          <a:off x="0" y="0"/>
          <a:ext cx="0" cy="0"/>
          <a:chOff x="0" y="0"/>
          <a:chExt cx="0" cy="0"/>
        </a:xfrm>
      </p:grpSpPr>
      <p:sp>
        <p:nvSpPr>
          <p:cNvPr id="267" name="Google Shape;267;g7c118679d5_1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8" name="Google Shape;268;g7c118679d5_1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2" name="Shape 272"/>
        <p:cNvGrpSpPr/>
        <p:nvPr/>
      </p:nvGrpSpPr>
      <p:grpSpPr>
        <a:xfrm>
          <a:off x="0" y="0"/>
          <a:ext cx="0" cy="0"/>
          <a:chOff x="0" y="0"/>
          <a:chExt cx="0" cy="0"/>
        </a:xfrm>
      </p:grpSpPr>
      <p:sp>
        <p:nvSpPr>
          <p:cNvPr id="273" name="Google Shape;273;g7c118679d5_1_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4" name="Google Shape;274;g7c118679d5_1_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78" name="Shape 278"/>
        <p:cNvGrpSpPr/>
        <p:nvPr/>
      </p:nvGrpSpPr>
      <p:grpSpPr>
        <a:xfrm>
          <a:off x="0" y="0"/>
          <a:ext cx="0" cy="0"/>
          <a:chOff x="0" y="0"/>
          <a:chExt cx="0" cy="0"/>
        </a:xfrm>
      </p:grpSpPr>
      <p:sp>
        <p:nvSpPr>
          <p:cNvPr id="279" name="Google Shape;279;g7b6ab9c56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b6ab9c56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3" name="Shape 283"/>
        <p:cNvGrpSpPr/>
        <p:nvPr/>
      </p:nvGrpSpPr>
      <p:grpSpPr>
        <a:xfrm>
          <a:off x="0" y="0"/>
          <a:ext cx="0" cy="0"/>
          <a:chOff x="0" y="0"/>
          <a:chExt cx="0" cy="0"/>
        </a:xfrm>
      </p:grpSpPr>
      <p:sp>
        <p:nvSpPr>
          <p:cNvPr id="284" name="Google Shape;284;g6d5950b644_2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5" name="Google Shape;285;g6d5950b644_2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79" name="Shape 79"/>
        <p:cNvGrpSpPr/>
        <p:nvPr/>
      </p:nvGrpSpPr>
      <p:grpSpPr>
        <a:xfrm>
          <a:off x="0" y="0"/>
          <a:ext cx="0" cy="0"/>
          <a:chOff x="0" y="0"/>
          <a:chExt cx="0" cy="0"/>
        </a:xfrm>
      </p:grpSpPr>
      <p:sp>
        <p:nvSpPr>
          <p:cNvPr id="80" name="Google Shape;80;g7b9bd62868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7b9bd62868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But then you look at production</a:t>
            </a:r>
            <a:endParaRPr/>
          </a:p>
          <a:p>
            <a:pPr indent="-298450" lvl="0" marL="457200" rtl="0" algn="l">
              <a:spcBef>
                <a:spcPts val="0"/>
              </a:spcBef>
              <a:spcAft>
                <a:spcPts val="0"/>
              </a:spcAft>
              <a:buSzPts val="1100"/>
              <a:buChar char="●"/>
            </a:pPr>
            <a:r>
              <a:rPr lang="en"/>
              <a:t>And this is what you see </a:t>
            </a:r>
            <a:endParaRPr/>
          </a:p>
          <a:p>
            <a:pPr indent="-298450" lvl="0" marL="457200" rtl="0" algn="l">
              <a:spcBef>
                <a:spcPts val="0"/>
              </a:spcBef>
              <a:spcAft>
                <a:spcPts val="0"/>
              </a:spcAft>
              <a:buSzPts val="1100"/>
              <a:buChar char="●"/>
            </a:pPr>
            <a:r>
              <a:rPr lang="en"/>
              <a:t>How could you possibly pull that data and those events out of that? Youve been burned plenty of times. </a:t>
            </a:r>
            <a:endParaRPr/>
          </a:p>
          <a:p>
            <a:pPr indent="-298450" lvl="0" marL="457200" rtl="0" algn="l">
              <a:spcBef>
                <a:spcPts val="0"/>
              </a:spcBef>
              <a:spcAft>
                <a:spcPts val="0"/>
              </a:spcAft>
              <a:buSzPts val="1100"/>
              <a:buChar char="●"/>
            </a:pPr>
            <a:r>
              <a:rPr lang="en"/>
              <a:t>Let me tell you my friends it is possible. </a:t>
            </a:r>
            <a:endParaRPr/>
          </a:p>
          <a:p>
            <a:pPr indent="-298450" lvl="0" marL="457200" rtl="0" algn="l">
              <a:spcBef>
                <a:spcPts val="0"/>
              </a:spcBef>
              <a:spcAft>
                <a:spcPts val="0"/>
              </a:spcAft>
              <a:buSzPts val="1100"/>
              <a:buChar char="●"/>
            </a:pPr>
            <a:r>
              <a:rPr lang="en"/>
              <a:t>My name is Nathan Zender and I’m going to tell you a story how we did just that</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88" name="Shape 288"/>
        <p:cNvGrpSpPr/>
        <p:nvPr/>
      </p:nvGrpSpPr>
      <p:grpSpPr>
        <a:xfrm>
          <a:off x="0" y="0"/>
          <a:ext cx="0" cy="0"/>
          <a:chOff x="0" y="0"/>
          <a:chExt cx="0" cy="0"/>
        </a:xfrm>
      </p:grpSpPr>
      <p:sp>
        <p:nvSpPr>
          <p:cNvPr id="289" name="Google Shape;289;g7b9bd62868_0_10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0" name="Google Shape;290;g7b9bd62868_0_10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294" name="Shape 294"/>
        <p:cNvGrpSpPr/>
        <p:nvPr/>
      </p:nvGrpSpPr>
      <p:grpSpPr>
        <a:xfrm>
          <a:off x="0" y="0"/>
          <a:ext cx="0" cy="0"/>
          <a:chOff x="0" y="0"/>
          <a:chExt cx="0" cy="0"/>
        </a:xfrm>
      </p:grpSpPr>
      <p:sp>
        <p:nvSpPr>
          <p:cNvPr id="295" name="Google Shape;295;g6ca784c1fe_0_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6" name="Google Shape;296;g6ca784c1fe_0_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0" name="Shape 300"/>
        <p:cNvGrpSpPr/>
        <p:nvPr/>
      </p:nvGrpSpPr>
      <p:grpSpPr>
        <a:xfrm>
          <a:off x="0" y="0"/>
          <a:ext cx="0" cy="0"/>
          <a:chOff x="0" y="0"/>
          <a:chExt cx="0" cy="0"/>
        </a:xfrm>
      </p:grpSpPr>
      <p:sp>
        <p:nvSpPr>
          <p:cNvPr id="301" name="Google Shape;301;g6ca784c1fe_0_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2" name="Google Shape;302;g6ca784c1fe_0_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06" name="Shape 306"/>
        <p:cNvGrpSpPr/>
        <p:nvPr/>
      </p:nvGrpSpPr>
      <p:grpSpPr>
        <a:xfrm>
          <a:off x="0" y="0"/>
          <a:ext cx="0" cy="0"/>
          <a:chOff x="0" y="0"/>
          <a:chExt cx="0" cy="0"/>
        </a:xfrm>
      </p:grpSpPr>
      <p:sp>
        <p:nvSpPr>
          <p:cNvPr id="307" name="Google Shape;307;g7c118679d5_0_4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8" name="Google Shape;308;g7c118679d5_0_4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2" name="Shape 312"/>
        <p:cNvGrpSpPr/>
        <p:nvPr/>
      </p:nvGrpSpPr>
      <p:grpSpPr>
        <a:xfrm>
          <a:off x="0" y="0"/>
          <a:ext cx="0" cy="0"/>
          <a:chOff x="0" y="0"/>
          <a:chExt cx="0" cy="0"/>
        </a:xfrm>
      </p:grpSpPr>
      <p:sp>
        <p:nvSpPr>
          <p:cNvPr id="313" name="Google Shape;313;g6ca784c1fe_0_19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14" name="Google Shape;314;g6ca784c1fe_0_19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18" name="Shape 318"/>
        <p:cNvGrpSpPr/>
        <p:nvPr/>
      </p:nvGrpSpPr>
      <p:grpSpPr>
        <a:xfrm>
          <a:off x="0" y="0"/>
          <a:ext cx="0" cy="0"/>
          <a:chOff x="0" y="0"/>
          <a:chExt cx="0" cy="0"/>
        </a:xfrm>
      </p:grpSpPr>
      <p:sp>
        <p:nvSpPr>
          <p:cNvPr id="319" name="Google Shape;319;g6ca784c1f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0" name="Google Shape;320;g6ca784c1f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Adhoc you could argue the same adhoc queries could be </a:t>
            </a:r>
            <a:r>
              <a:rPr lang="en"/>
              <a:t>dangerous</a:t>
            </a:r>
            <a:r>
              <a:rPr lang="en"/>
              <a:t> in an RDBMS as well but in kafka case everything is immutable. So once its written getting it to no longer be there is much more of a task to cleanup/remedy.</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24" name="Shape 324"/>
        <p:cNvGrpSpPr/>
        <p:nvPr/>
      </p:nvGrpSpPr>
      <p:grpSpPr>
        <a:xfrm>
          <a:off x="0" y="0"/>
          <a:ext cx="0" cy="0"/>
          <a:chOff x="0" y="0"/>
          <a:chExt cx="0" cy="0"/>
        </a:xfrm>
      </p:grpSpPr>
      <p:sp>
        <p:nvSpPr>
          <p:cNvPr id="325" name="Google Shape;325;g6ca784c1fe_0_10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6" name="Google Shape;326;g6ca784c1fe_0_10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0" name="Shape 330"/>
        <p:cNvGrpSpPr/>
        <p:nvPr/>
      </p:nvGrpSpPr>
      <p:grpSpPr>
        <a:xfrm>
          <a:off x="0" y="0"/>
          <a:ext cx="0" cy="0"/>
          <a:chOff x="0" y="0"/>
          <a:chExt cx="0" cy="0"/>
        </a:xfrm>
      </p:grpSpPr>
      <p:sp>
        <p:nvSpPr>
          <p:cNvPr id="331" name="Google Shape;331;g6ca784c1fe_0_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2" name="Google Shape;332;g6ca784c1fe_0_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35" name="Shape 335"/>
        <p:cNvGrpSpPr/>
        <p:nvPr/>
      </p:nvGrpSpPr>
      <p:grpSpPr>
        <a:xfrm>
          <a:off x="0" y="0"/>
          <a:ext cx="0" cy="0"/>
          <a:chOff x="0" y="0"/>
          <a:chExt cx="0" cy="0"/>
        </a:xfrm>
      </p:grpSpPr>
      <p:sp>
        <p:nvSpPr>
          <p:cNvPr id="336" name="Google Shape;336;g7b6ab9c566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7b6ab9c566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0" name="Shape 340"/>
        <p:cNvGrpSpPr/>
        <p:nvPr/>
      </p:nvGrpSpPr>
      <p:grpSpPr>
        <a:xfrm>
          <a:off x="0" y="0"/>
          <a:ext cx="0" cy="0"/>
          <a:chOff x="0" y="0"/>
          <a:chExt cx="0" cy="0"/>
        </a:xfrm>
      </p:grpSpPr>
      <p:sp>
        <p:nvSpPr>
          <p:cNvPr id="341" name="Google Shape;341;g6d5950b644_2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2" name="Google Shape;342;g6d5950b644_2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84" name="Shape 84"/>
        <p:cNvGrpSpPr/>
        <p:nvPr/>
      </p:nvGrpSpPr>
      <p:grpSpPr>
        <a:xfrm>
          <a:off x="0" y="0"/>
          <a:ext cx="0" cy="0"/>
          <a:chOff x="0" y="0"/>
          <a:chExt cx="0" cy="0"/>
        </a:xfrm>
      </p:grpSpPr>
      <p:sp>
        <p:nvSpPr>
          <p:cNvPr id="85" name="Google Shape;85;g7b6ab9c56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7b6ab9c56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a:p>
            <a:pPr indent="0" lvl="0" marL="457200" rtl="0" algn="l">
              <a:spcBef>
                <a:spcPts val="0"/>
              </a:spcBef>
              <a:spcAft>
                <a:spcPts val="0"/>
              </a:spcAft>
              <a:buNone/>
            </a:pPr>
            <a:r>
              <a:rPr lang="en"/>
              <a:t>This is me (and my beautiful wife) </a:t>
            </a:r>
            <a:endParaRPr/>
          </a:p>
          <a:p>
            <a:pPr indent="-298450" lvl="0" marL="457200" rtl="0" algn="l">
              <a:spcBef>
                <a:spcPts val="0"/>
              </a:spcBef>
              <a:spcAft>
                <a:spcPts val="0"/>
              </a:spcAft>
              <a:buSzPts val="1100"/>
              <a:buChar char="●"/>
            </a:pPr>
            <a:r>
              <a:rPr lang="en"/>
              <a:t>I’ve been a developer for over a decade now. Tried my hand at insurance, banking, a startup building a distrubuted database and now health care with Fuse. </a:t>
            </a:r>
            <a:endParaRPr/>
          </a:p>
          <a:p>
            <a:pPr indent="-298450" lvl="0" marL="457200" rtl="0" algn="l">
              <a:spcBef>
                <a:spcPts val="0"/>
              </a:spcBef>
              <a:spcAft>
                <a:spcPts val="0"/>
              </a:spcAft>
              <a:buSzPts val="1100"/>
              <a:buChar char="●"/>
            </a:pPr>
            <a:r>
              <a:rPr lang="en"/>
              <a:t>In my free time I like to contribute back to open source software and have been playing with Micronaut and a few Sonatype projects lately. </a:t>
            </a:r>
            <a:endParaRPr/>
          </a:p>
          <a:p>
            <a:pPr indent="-298450" lvl="0" marL="457200" rtl="0" algn="l">
              <a:spcBef>
                <a:spcPts val="0"/>
              </a:spcBef>
              <a:spcAft>
                <a:spcPts val="0"/>
              </a:spcAft>
              <a:buSzPts val="1100"/>
              <a:buChar char="●"/>
            </a:pPr>
            <a:r>
              <a:rPr lang="en"/>
              <a:t>And when im not coding I like to drive my cars around corners quickly :) and spend time with my wife and my 2 kids. </a:t>
            </a:r>
            <a:endParaRPr/>
          </a:p>
          <a:p>
            <a:pPr indent="-298450" lvl="0" marL="457200" rtl="0" algn="l">
              <a:spcBef>
                <a:spcPts val="0"/>
              </a:spcBef>
              <a:spcAft>
                <a:spcPts val="0"/>
              </a:spcAft>
              <a:buSzPts val="1100"/>
              <a:buChar char="●"/>
            </a:pPr>
            <a:r>
              <a:rPr lang="en"/>
              <a:t>So enough about me……..In this talk we will discuss</a:t>
            </a:r>
            <a:endParaRPr/>
          </a:p>
          <a:p>
            <a:pPr indent="-298450" lvl="1" marL="914400" rtl="0" algn="l">
              <a:spcBef>
                <a:spcPts val="0"/>
              </a:spcBef>
              <a:spcAft>
                <a:spcPts val="0"/>
              </a:spcAft>
              <a:buSzPts val="1100"/>
              <a:buChar char="○"/>
            </a:pPr>
            <a:r>
              <a:rPr lang="en"/>
              <a:t>What we did to make this a reality</a:t>
            </a:r>
            <a:endParaRPr/>
          </a:p>
          <a:p>
            <a:pPr indent="-298450" lvl="1" marL="914400" rtl="0" algn="l">
              <a:spcBef>
                <a:spcPts val="0"/>
              </a:spcBef>
              <a:spcAft>
                <a:spcPts val="0"/>
              </a:spcAft>
              <a:buSzPts val="1100"/>
              <a:buChar char="○"/>
            </a:pPr>
            <a:r>
              <a:rPr lang="en"/>
              <a:t>The architecture</a:t>
            </a:r>
            <a:endParaRPr/>
          </a:p>
          <a:p>
            <a:pPr indent="-298450" lvl="1" marL="914400" rtl="0" algn="l">
              <a:spcBef>
                <a:spcPts val="0"/>
              </a:spcBef>
              <a:spcAft>
                <a:spcPts val="0"/>
              </a:spcAft>
              <a:buSzPts val="1100"/>
              <a:buChar char="○"/>
            </a:pPr>
            <a:r>
              <a:rPr lang="en"/>
              <a:t>The tools</a:t>
            </a:r>
            <a:endParaRPr/>
          </a:p>
          <a:p>
            <a:pPr indent="-298450" lvl="1" marL="914400" rtl="0" algn="l">
              <a:spcBef>
                <a:spcPts val="0"/>
              </a:spcBef>
              <a:spcAft>
                <a:spcPts val="0"/>
              </a:spcAft>
              <a:buSzPts val="1100"/>
              <a:buChar char="○"/>
            </a:pPr>
            <a:r>
              <a:rPr lang="en"/>
              <a:t>And some painpoints that we hit while implementing this solution</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45" name="Shape 345"/>
        <p:cNvGrpSpPr/>
        <p:nvPr/>
      </p:nvGrpSpPr>
      <p:grpSpPr>
        <a:xfrm>
          <a:off x="0" y="0"/>
          <a:ext cx="0" cy="0"/>
          <a:chOff x="0" y="0"/>
          <a:chExt cx="0" cy="0"/>
        </a:xfrm>
      </p:grpSpPr>
      <p:sp>
        <p:nvSpPr>
          <p:cNvPr id="346" name="Google Shape;346;g7b9bd62868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7" name="Google Shape;347;g7b9bd62868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1" name="Shape 351"/>
        <p:cNvGrpSpPr/>
        <p:nvPr/>
      </p:nvGrpSpPr>
      <p:grpSpPr>
        <a:xfrm>
          <a:off x="0" y="0"/>
          <a:ext cx="0" cy="0"/>
          <a:chOff x="0" y="0"/>
          <a:chExt cx="0" cy="0"/>
        </a:xfrm>
      </p:grpSpPr>
      <p:sp>
        <p:nvSpPr>
          <p:cNvPr id="352" name="Google Shape;352;g6ca784c1fe_0_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3" name="Google Shape;353;g6ca784c1fe_0_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57" name="Shape 357"/>
        <p:cNvGrpSpPr/>
        <p:nvPr/>
      </p:nvGrpSpPr>
      <p:grpSpPr>
        <a:xfrm>
          <a:off x="0" y="0"/>
          <a:ext cx="0" cy="0"/>
          <a:chOff x="0" y="0"/>
          <a:chExt cx="0" cy="0"/>
        </a:xfrm>
      </p:grpSpPr>
      <p:sp>
        <p:nvSpPr>
          <p:cNvPr id="358" name="Google Shape;358;g6ca784c1fe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9" name="Google Shape;359;g6ca784c1fe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3" name="Shape 363"/>
        <p:cNvGrpSpPr/>
        <p:nvPr/>
      </p:nvGrpSpPr>
      <p:grpSpPr>
        <a:xfrm>
          <a:off x="0" y="0"/>
          <a:ext cx="0" cy="0"/>
          <a:chOff x="0" y="0"/>
          <a:chExt cx="0" cy="0"/>
        </a:xfrm>
      </p:grpSpPr>
      <p:sp>
        <p:nvSpPr>
          <p:cNvPr id="364" name="Google Shape;364;g7c118679d5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5" name="Google Shape;365;g7c118679d5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69" name="Shape 369"/>
        <p:cNvGrpSpPr/>
        <p:nvPr/>
      </p:nvGrpSpPr>
      <p:grpSpPr>
        <a:xfrm>
          <a:off x="0" y="0"/>
          <a:ext cx="0" cy="0"/>
          <a:chOff x="0" y="0"/>
          <a:chExt cx="0" cy="0"/>
        </a:xfrm>
      </p:grpSpPr>
      <p:sp>
        <p:nvSpPr>
          <p:cNvPr id="370" name="Google Shape;370;g6ca784c1fe_0_16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1" name="Google Shape;371;g6ca784c1fe_0_16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Connect.class is custom.</a:t>
            </a:r>
            <a:endParaRPr/>
          </a:p>
          <a:p>
            <a:pPr indent="0" lvl="0" marL="0" rtl="0" algn="l">
              <a:spcBef>
                <a:spcPts val="0"/>
              </a:spcBef>
              <a:spcAft>
                <a:spcPts val="0"/>
              </a:spcAft>
              <a:buNone/>
            </a:pPr>
            <a:r>
              <a:rPr lang="en"/>
              <a:t>Tasks.max - can spin out multiple threads to increase throughput. - cheap easy way to make sure your single node is fully utlizied before scaling out with more machines.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Auto.create : set to false as we use flyway to manage all database schemas but the option is there to just let it do it.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Insert.mode/pk.fields/pk.mode - how we manage upsert</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Since we are using schema registry we </a:t>
            </a:r>
            <a:r>
              <a:rPr lang="en"/>
              <a:t>have</a:t>
            </a:r>
            <a:r>
              <a:rPr lang="en"/>
              <a:t> to configure that here as well.</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75" name="Shape 375"/>
        <p:cNvGrpSpPr/>
        <p:nvPr/>
      </p:nvGrpSpPr>
      <p:grpSpPr>
        <a:xfrm>
          <a:off x="0" y="0"/>
          <a:ext cx="0" cy="0"/>
          <a:chOff x="0" y="0"/>
          <a:chExt cx="0" cy="0"/>
        </a:xfrm>
      </p:grpSpPr>
      <p:sp>
        <p:nvSpPr>
          <p:cNvPr id="376" name="Google Shape;376;g6ca784c1fe_0_11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7" name="Google Shape;377;g6ca784c1fe_0_11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Story time : the </a:t>
            </a:r>
            <a:r>
              <a:rPr b="1" lang="en"/>
              <a:t>offset.retention.minutes</a:t>
            </a:r>
            <a:r>
              <a:rPr lang="en"/>
              <a:t> is not kafka connect specific but this is where we learned about that specific setting. On the version of kafka we were on the default value for this property was 24 hours. So there was a period of time were we had to fix some things and needed Kafka Connect to be turned off. We had it turned off for guess what more than 24 hours. To our surprise when we started it back up it started reprocessing all the events all over again. </a:t>
            </a:r>
            <a:endParaRPr/>
          </a:p>
          <a:p>
            <a:pPr indent="-298450" lvl="0" marL="457200" rtl="0" algn="l">
              <a:spcBef>
                <a:spcPts val="0"/>
              </a:spcBef>
              <a:spcAft>
                <a:spcPts val="0"/>
              </a:spcAft>
              <a:buSzPts val="1100"/>
              <a:buChar char="●"/>
            </a:pPr>
            <a:r>
              <a:rPr lang="en"/>
              <a:t>In this case it was no big deal b/c it just resulted in upserts happening and the data just stayed the same but we still had to wait until it was complete before processing new events. </a:t>
            </a:r>
            <a:endParaRPr/>
          </a:p>
          <a:p>
            <a:pPr indent="-298450" lvl="0" marL="457200" rtl="0" algn="l">
              <a:spcBef>
                <a:spcPts val="0"/>
              </a:spcBef>
              <a:spcAft>
                <a:spcPts val="0"/>
              </a:spcAft>
              <a:buSzPts val="1100"/>
              <a:buChar char="●"/>
            </a:pPr>
            <a:r>
              <a:rPr lang="en"/>
              <a:t>In newer versions of Kafka the default has been changed to 7 days for the exact reason above. Enough people hit this scenario and were surprised by the behavior. </a:t>
            </a:r>
            <a:endParaRPr/>
          </a:p>
          <a:p>
            <a:pPr indent="-298450" lvl="0" marL="457200" rtl="0" algn="l">
              <a:spcBef>
                <a:spcPts val="0"/>
              </a:spcBef>
              <a:spcAft>
                <a:spcPts val="0"/>
              </a:spcAft>
              <a:buSzPts val="1100"/>
              <a:buChar char="●"/>
            </a:pPr>
            <a:r>
              <a:rPr lang="en"/>
              <a:t>But its something to keep in mind.</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1" name="Shape 381"/>
        <p:cNvGrpSpPr/>
        <p:nvPr/>
      </p:nvGrpSpPr>
      <p:grpSpPr>
        <a:xfrm>
          <a:off x="0" y="0"/>
          <a:ext cx="0" cy="0"/>
          <a:chOff x="0" y="0"/>
          <a:chExt cx="0" cy="0"/>
        </a:xfrm>
      </p:grpSpPr>
      <p:sp>
        <p:nvSpPr>
          <p:cNvPr id="382" name="Google Shape;382;g7b6ab9c566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3" name="Google Shape;383;g7b6ab9c566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86" name="Shape 386"/>
        <p:cNvGrpSpPr/>
        <p:nvPr/>
      </p:nvGrpSpPr>
      <p:grpSpPr>
        <a:xfrm>
          <a:off x="0" y="0"/>
          <a:ext cx="0" cy="0"/>
          <a:chOff x="0" y="0"/>
          <a:chExt cx="0" cy="0"/>
        </a:xfrm>
      </p:grpSpPr>
      <p:sp>
        <p:nvSpPr>
          <p:cNvPr id="387" name="Google Shape;387;g6ca784c1fe_0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8" name="Google Shape;388;g6ca784c1fe_0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3" name="Shape 393"/>
        <p:cNvGrpSpPr/>
        <p:nvPr/>
      </p:nvGrpSpPr>
      <p:grpSpPr>
        <a:xfrm>
          <a:off x="0" y="0"/>
          <a:ext cx="0" cy="0"/>
          <a:chOff x="0" y="0"/>
          <a:chExt cx="0" cy="0"/>
        </a:xfrm>
      </p:grpSpPr>
      <p:sp>
        <p:nvSpPr>
          <p:cNvPr id="394" name="Google Shape;394;g6ca784c1fe_0_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5" name="Google Shape;395;g6ca784c1fe_0_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399" name="Shape 399"/>
        <p:cNvGrpSpPr/>
        <p:nvPr/>
      </p:nvGrpSpPr>
      <p:grpSpPr>
        <a:xfrm>
          <a:off x="0" y="0"/>
          <a:ext cx="0" cy="0"/>
          <a:chOff x="0" y="0"/>
          <a:chExt cx="0" cy="0"/>
        </a:xfrm>
      </p:grpSpPr>
      <p:sp>
        <p:nvSpPr>
          <p:cNvPr id="400" name="Google Shape;400;g6ca784c1f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6ca784c1f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3" name="Shape 93"/>
        <p:cNvGrpSpPr/>
        <p:nvPr/>
      </p:nvGrpSpPr>
      <p:grpSpPr>
        <a:xfrm>
          <a:off x="0" y="0"/>
          <a:ext cx="0" cy="0"/>
          <a:chOff x="0" y="0"/>
          <a:chExt cx="0" cy="0"/>
        </a:xfrm>
      </p:grpSpPr>
      <p:sp>
        <p:nvSpPr>
          <p:cNvPr id="94" name="Google Shape;94;g7b6ab9c566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 name="Google Shape;95;g7b6ab9c566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05" name="Shape 405"/>
        <p:cNvGrpSpPr/>
        <p:nvPr/>
      </p:nvGrpSpPr>
      <p:grpSpPr>
        <a:xfrm>
          <a:off x="0" y="0"/>
          <a:ext cx="0" cy="0"/>
          <a:chOff x="0" y="0"/>
          <a:chExt cx="0" cy="0"/>
        </a:xfrm>
      </p:grpSpPr>
      <p:sp>
        <p:nvSpPr>
          <p:cNvPr id="406" name="Google Shape;406;g6d5950b644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7" name="Google Shape;407;g6d5950b644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1" name="Shape 411"/>
        <p:cNvGrpSpPr/>
        <p:nvPr/>
      </p:nvGrpSpPr>
      <p:grpSpPr>
        <a:xfrm>
          <a:off x="0" y="0"/>
          <a:ext cx="0" cy="0"/>
          <a:chOff x="0" y="0"/>
          <a:chExt cx="0" cy="0"/>
        </a:xfrm>
      </p:grpSpPr>
      <p:sp>
        <p:nvSpPr>
          <p:cNvPr id="412" name="Google Shape;412;g6d5950b644_0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3" name="Google Shape;413;g6d5950b644_0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17" name="Shape 417"/>
        <p:cNvGrpSpPr/>
        <p:nvPr/>
      </p:nvGrpSpPr>
      <p:grpSpPr>
        <a:xfrm>
          <a:off x="0" y="0"/>
          <a:ext cx="0" cy="0"/>
          <a:chOff x="0" y="0"/>
          <a:chExt cx="0" cy="0"/>
        </a:xfrm>
      </p:grpSpPr>
      <p:sp>
        <p:nvSpPr>
          <p:cNvPr id="418" name="Google Shape;418;g6d3efb4ac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9" name="Google Shape;419;g6d3efb4ac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3" name="Shape 423"/>
        <p:cNvGrpSpPr/>
        <p:nvPr/>
      </p:nvGrpSpPr>
      <p:grpSpPr>
        <a:xfrm>
          <a:off x="0" y="0"/>
          <a:ext cx="0" cy="0"/>
          <a:chOff x="0" y="0"/>
          <a:chExt cx="0" cy="0"/>
        </a:xfrm>
      </p:grpSpPr>
      <p:sp>
        <p:nvSpPr>
          <p:cNvPr id="424" name="Google Shape;424;g6d5950b644_0_2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5" name="Google Shape;425;g6d5950b644_0_2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29" name="Shape 429"/>
        <p:cNvGrpSpPr/>
        <p:nvPr/>
      </p:nvGrpSpPr>
      <p:grpSpPr>
        <a:xfrm>
          <a:off x="0" y="0"/>
          <a:ext cx="0" cy="0"/>
          <a:chOff x="0" y="0"/>
          <a:chExt cx="0" cy="0"/>
        </a:xfrm>
      </p:grpSpPr>
      <p:sp>
        <p:nvSpPr>
          <p:cNvPr id="430" name="Google Shape;430;g6ca784c1fe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1" name="Google Shape;431;g6ca784c1fe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35" name="Shape 435"/>
        <p:cNvGrpSpPr/>
        <p:nvPr/>
      </p:nvGrpSpPr>
      <p:grpSpPr>
        <a:xfrm>
          <a:off x="0" y="0"/>
          <a:ext cx="0" cy="0"/>
          <a:chOff x="0" y="0"/>
          <a:chExt cx="0" cy="0"/>
        </a:xfrm>
      </p:grpSpPr>
      <p:sp>
        <p:nvSpPr>
          <p:cNvPr id="436" name="Google Shape;436;g6d5950b644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7" name="Google Shape;437;g6d5950b644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1" name="Shape 441"/>
        <p:cNvGrpSpPr/>
        <p:nvPr/>
      </p:nvGrpSpPr>
      <p:grpSpPr>
        <a:xfrm>
          <a:off x="0" y="0"/>
          <a:ext cx="0" cy="0"/>
          <a:chOff x="0" y="0"/>
          <a:chExt cx="0" cy="0"/>
        </a:xfrm>
      </p:grpSpPr>
      <p:sp>
        <p:nvSpPr>
          <p:cNvPr id="442" name="Google Shape;442;g6ca784c1fe_0_7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3" name="Google Shape;443;g6ca784c1fe_0_7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47" name="Shape 447"/>
        <p:cNvGrpSpPr/>
        <p:nvPr/>
      </p:nvGrpSpPr>
      <p:grpSpPr>
        <a:xfrm>
          <a:off x="0" y="0"/>
          <a:ext cx="0" cy="0"/>
          <a:chOff x="0" y="0"/>
          <a:chExt cx="0" cy="0"/>
        </a:xfrm>
      </p:grpSpPr>
      <p:sp>
        <p:nvSpPr>
          <p:cNvPr id="448" name="Google Shape;448;g7c118679d5_1_4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7c118679d5_1_4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3" name="Shape 453"/>
        <p:cNvGrpSpPr/>
        <p:nvPr/>
      </p:nvGrpSpPr>
      <p:grpSpPr>
        <a:xfrm>
          <a:off x="0" y="0"/>
          <a:ext cx="0" cy="0"/>
          <a:chOff x="0" y="0"/>
          <a:chExt cx="0" cy="0"/>
        </a:xfrm>
      </p:grpSpPr>
      <p:sp>
        <p:nvSpPr>
          <p:cNvPr id="454" name="Google Shape;454;g6d5950b644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5" name="Google Shape;455;g6d5950b644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59" name="Shape 459"/>
        <p:cNvGrpSpPr/>
        <p:nvPr/>
      </p:nvGrpSpPr>
      <p:grpSpPr>
        <a:xfrm>
          <a:off x="0" y="0"/>
          <a:ext cx="0" cy="0"/>
          <a:chOff x="0" y="0"/>
          <a:chExt cx="0" cy="0"/>
        </a:xfrm>
      </p:grpSpPr>
      <p:sp>
        <p:nvSpPr>
          <p:cNvPr id="460" name="Google Shape;460;g6d5950b644_1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1" name="Google Shape;461;g6d5950b644_1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98" name="Shape 98"/>
        <p:cNvGrpSpPr/>
        <p:nvPr/>
      </p:nvGrpSpPr>
      <p:grpSpPr>
        <a:xfrm>
          <a:off x="0" y="0"/>
          <a:ext cx="0" cy="0"/>
          <a:chOff x="0" y="0"/>
          <a:chExt cx="0" cy="0"/>
        </a:xfrm>
      </p:grpSpPr>
      <p:sp>
        <p:nvSpPr>
          <p:cNvPr id="99" name="Google Shape;99;g7b6ab9c566_0_1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 name="Google Shape;100;g7b6ab9c566_0_1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Due to the nature of a transactional database you generally only will keep current state of the system since keeping all changes is extra overhead and if not done correctly will in fact slow down queries for most usecases and in a transactional system not necessary for day in and day out activities. </a:t>
            </a:r>
            <a:endParaRPr/>
          </a:p>
          <a:p>
            <a:pPr indent="-298450" lvl="0" marL="457200" rtl="0" algn="l">
              <a:spcBef>
                <a:spcPts val="0"/>
              </a:spcBef>
              <a:spcAft>
                <a:spcPts val="0"/>
              </a:spcAft>
              <a:buSzPts val="1100"/>
              <a:buChar char="●"/>
            </a:pPr>
            <a:r>
              <a:rPr lang="en"/>
              <a:t>But this can lead to inaccurate reporting if what you actually care about/need are the event changes as things happen in the system .</a:t>
            </a:r>
            <a:endParaRPr/>
          </a:p>
          <a:p>
            <a:pPr indent="-298450" lvl="1" marL="914400" rtl="0" algn="l">
              <a:spcBef>
                <a:spcPts val="0"/>
              </a:spcBef>
              <a:spcAft>
                <a:spcPts val="0"/>
              </a:spcAft>
              <a:buSzPts val="1100"/>
              <a:buChar char="○"/>
            </a:pPr>
            <a:r>
              <a:rPr lang="en"/>
              <a:t>Great example in our case is scheduling of a service. </a:t>
            </a:r>
            <a:endParaRPr/>
          </a:p>
          <a:p>
            <a:pPr indent="-298450" lvl="1" marL="914400" rtl="0" algn="l">
              <a:spcBef>
                <a:spcPts val="0"/>
              </a:spcBef>
              <a:spcAft>
                <a:spcPts val="0"/>
              </a:spcAft>
              <a:buSzPts val="1100"/>
              <a:buChar char="○"/>
            </a:pPr>
            <a:r>
              <a:rPr lang="en"/>
              <a:t>When a service is schedule, rescheudled or removed all of those state changes would not be tracked. We would only know end state. Well in our case this scheduling is tied to a usecase of the service only being eligible for a single pharmacy so since we could not track that we </a:t>
            </a:r>
            <a:r>
              <a:rPr lang="en"/>
              <a:t>could</a:t>
            </a:r>
            <a:r>
              <a:rPr lang="en"/>
              <a:t> not accurately tell you when a service was in fact eligible for your pharmacy to work. </a:t>
            </a:r>
            <a:endParaRPr/>
          </a:p>
          <a:p>
            <a:pPr indent="-298450" lvl="0" marL="457200" rtl="0" algn="l">
              <a:spcBef>
                <a:spcPts val="0"/>
              </a:spcBef>
              <a:spcAft>
                <a:spcPts val="0"/>
              </a:spcAft>
              <a:buSzPts val="1100"/>
              <a:buChar char="●"/>
            </a:pPr>
            <a:r>
              <a:rPr lang="en"/>
              <a:t>Splitting of the monolith. </a:t>
            </a:r>
            <a:endParaRPr/>
          </a:p>
          <a:p>
            <a:pPr indent="-298450" lvl="1" marL="914400" rtl="0" algn="l">
              <a:spcBef>
                <a:spcPts val="0"/>
              </a:spcBef>
              <a:spcAft>
                <a:spcPts val="0"/>
              </a:spcAft>
              <a:buSzPts val="1100"/>
              <a:buChar char="○"/>
            </a:pPr>
            <a:r>
              <a:rPr lang="en"/>
              <a:t>As we move into splitting out the giant application and database into more distinct products owned by teams we will need a way to communicate between them. </a:t>
            </a:r>
            <a:endParaRPr/>
          </a:p>
          <a:p>
            <a:pPr indent="-298450" lvl="1" marL="914400" rtl="0" algn="l">
              <a:spcBef>
                <a:spcPts val="0"/>
              </a:spcBef>
              <a:spcAft>
                <a:spcPts val="0"/>
              </a:spcAft>
              <a:buSzPts val="1100"/>
              <a:buChar char="○"/>
            </a:pPr>
            <a:r>
              <a:rPr lang="en"/>
              <a:t>We plan on using an event based method to do so and using this infrastructure it leads itself to allowing us to craft those messages even before they are real and backed by a new codebase. </a:t>
            </a:r>
            <a:endParaRPr/>
          </a:p>
          <a:p>
            <a:pPr indent="0" lvl="0" marL="457200" rtl="0" algn="l">
              <a:spcBef>
                <a:spcPts val="0"/>
              </a:spcBef>
              <a:spcAft>
                <a:spcPts val="0"/>
              </a:spcAft>
              <a:buNone/>
            </a:pPr>
            <a:r>
              <a:t/>
            </a: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65" name="Shape 465"/>
        <p:cNvGrpSpPr/>
        <p:nvPr/>
      </p:nvGrpSpPr>
      <p:grpSpPr>
        <a:xfrm>
          <a:off x="0" y="0"/>
          <a:ext cx="0" cy="0"/>
          <a:chOff x="0" y="0"/>
          <a:chExt cx="0" cy="0"/>
        </a:xfrm>
      </p:grpSpPr>
      <p:sp>
        <p:nvSpPr>
          <p:cNvPr id="466" name="Google Shape;466;g6d5950b644_1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7" name="Google Shape;467;g6d5950b644_1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1" name="Shape 471"/>
        <p:cNvGrpSpPr/>
        <p:nvPr/>
      </p:nvGrpSpPr>
      <p:grpSpPr>
        <a:xfrm>
          <a:off x="0" y="0"/>
          <a:ext cx="0" cy="0"/>
          <a:chOff x="0" y="0"/>
          <a:chExt cx="0" cy="0"/>
        </a:xfrm>
      </p:grpSpPr>
      <p:sp>
        <p:nvSpPr>
          <p:cNvPr id="472" name="Google Shape;472;g7c118679d5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3" name="Google Shape;473;g7c118679d5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77" name="Shape 477"/>
        <p:cNvGrpSpPr/>
        <p:nvPr/>
      </p:nvGrpSpPr>
      <p:grpSpPr>
        <a:xfrm>
          <a:off x="0" y="0"/>
          <a:ext cx="0" cy="0"/>
          <a:chOff x="0" y="0"/>
          <a:chExt cx="0" cy="0"/>
        </a:xfrm>
      </p:grpSpPr>
      <p:sp>
        <p:nvSpPr>
          <p:cNvPr id="478" name="Google Shape;478;g6d5950b644_2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9" name="Google Shape;479;g6d5950b644_2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3" name="Shape 483"/>
        <p:cNvGrpSpPr/>
        <p:nvPr/>
      </p:nvGrpSpPr>
      <p:grpSpPr>
        <a:xfrm>
          <a:off x="0" y="0"/>
          <a:ext cx="0" cy="0"/>
          <a:chOff x="0" y="0"/>
          <a:chExt cx="0" cy="0"/>
        </a:xfrm>
      </p:grpSpPr>
      <p:sp>
        <p:nvSpPr>
          <p:cNvPr id="484" name="Google Shape;484;g7c118679d5_1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5" name="Google Shape;485;g7c118679d5_1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89" name="Shape 489"/>
        <p:cNvGrpSpPr/>
        <p:nvPr/>
      </p:nvGrpSpPr>
      <p:grpSpPr>
        <a:xfrm>
          <a:off x="0" y="0"/>
          <a:ext cx="0" cy="0"/>
          <a:chOff x="0" y="0"/>
          <a:chExt cx="0" cy="0"/>
        </a:xfrm>
      </p:grpSpPr>
      <p:sp>
        <p:nvSpPr>
          <p:cNvPr id="490" name="Google Shape;490;g6d5950b644_2_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6d5950b644_2_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495" name="Shape 495"/>
        <p:cNvGrpSpPr/>
        <p:nvPr/>
      </p:nvGrpSpPr>
      <p:grpSpPr>
        <a:xfrm>
          <a:off x="0" y="0"/>
          <a:ext cx="0" cy="0"/>
          <a:chOff x="0" y="0"/>
          <a:chExt cx="0" cy="0"/>
        </a:xfrm>
      </p:grpSpPr>
      <p:sp>
        <p:nvSpPr>
          <p:cNvPr id="496" name="Google Shape;496;g7c118679d5_1_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7" name="Google Shape;497;g7c118679d5_1_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1" name="Shape 501"/>
        <p:cNvGrpSpPr/>
        <p:nvPr/>
      </p:nvGrpSpPr>
      <p:grpSpPr>
        <a:xfrm>
          <a:off x="0" y="0"/>
          <a:ext cx="0" cy="0"/>
          <a:chOff x="0" y="0"/>
          <a:chExt cx="0" cy="0"/>
        </a:xfrm>
      </p:grpSpPr>
      <p:sp>
        <p:nvSpPr>
          <p:cNvPr id="502" name="Google Shape;502;g6d5950b644_2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3" name="Google Shape;503;g6d5950b644_2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07" name="Shape 507"/>
        <p:cNvGrpSpPr/>
        <p:nvPr/>
      </p:nvGrpSpPr>
      <p:grpSpPr>
        <a:xfrm>
          <a:off x="0" y="0"/>
          <a:ext cx="0" cy="0"/>
          <a:chOff x="0" y="0"/>
          <a:chExt cx="0" cy="0"/>
        </a:xfrm>
      </p:grpSpPr>
      <p:sp>
        <p:nvSpPr>
          <p:cNvPr id="508" name="Google Shape;508;g6ca784c1fe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9" name="Google Shape;509;g6ca784c1fe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2" name="Shape 512"/>
        <p:cNvGrpSpPr/>
        <p:nvPr/>
      </p:nvGrpSpPr>
      <p:grpSpPr>
        <a:xfrm>
          <a:off x="0" y="0"/>
          <a:ext cx="0" cy="0"/>
          <a:chOff x="0" y="0"/>
          <a:chExt cx="0" cy="0"/>
        </a:xfrm>
      </p:grpSpPr>
      <p:sp>
        <p:nvSpPr>
          <p:cNvPr id="513" name="Google Shape;513;g6ca784c1fe_0_1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4" name="Google Shape;514;g6ca784c1fe_0_1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18" name="Shape 518"/>
        <p:cNvGrpSpPr/>
        <p:nvPr/>
      </p:nvGrpSpPr>
      <p:grpSpPr>
        <a:xfrm>
          <a:off x="0" y="0"/>
          <a:ext cx="0" cy="0"/>
          <a:chOff x="0" y="0"/>
          <a:chExt cx="0" cy="0"/>
        </a:xfrm>
      </p:grpSpPr>
      <p:sp>
        <p:nvSpPr>
          <p:cNvPr id="519" name="Google Shape;519;g6ca784c1fe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0" name="Google Shape;520;g6ca784c1fe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4" name="Shape 104"/>
        <p:cNvGrpSpPr/>
        <p:nvPr/>
      </p:nvGrpSpPr>
      <p:grpSpPr>
        <a:xfrm>
          <a:off x="0" y="0"/>
          <a:ext cx="0" cy="0"/>
          <a:chOff x="0" y="0"/>
          <a:chExt cx="0" cy="0"/>
        </a:xfrm>
      </p:grpSpPr>
      <p:sp>
        <p:nvSpPr>
          <p:cNvPr id="105" name="Google Shape;105;g7b6ab9c566_0_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6" name="Google Shape;106;g7b6ab9c566_0_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3" name="Shape 523"/>
        <p:cNvGrpSpPr/>
        <p:nvPr/>
      </p:nvGrpSpPr>
      <p:grpSpPr>
        <a:xfrm>
          <a:off x="0" y="0"/>
          <a:ext cx="0" cy="0"/>
          <a:chOff x="0" y="0"/>
          <a:chExt cx="0" cy="0"/>
        </a:xfrm>
      </p:grpSpPr>
      <p:sp>
        <p:nvSpPr>
          <p:cNvPr id="524" name="Google Shape;524;g6ca784c1fe_0_12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5" name="Google Shape;525;g6ca784c1fe_0_12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29" name="Shape 529"/>
        <p:cNvGrpSpPr/>
        <p:nvPr/>
      </p:nvGrpSpPr>
      <p:grpSpPr>
        <a:xfrm>
          <a:off x="0" y="0"/>
          <a:ext cx="0" cy="0"/>
          <a:chOff x="0" y="0"/>
          <a:chExt cx="0" cy="0"/>
        </a:xfrm>
      </p:grpSpPr>
      <p:sp>
        <p:nvSpPr>
          <p:cNvPr id="530" name="Google Shape;530;g6ca784c1fe_0_1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1" name="Google Shape;531;g6ca784c1fe_0_1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535" name="Shape 535"/>
        <p:cNvGrpSpPr/>
        <p:nvPr/>
      </p:nvGrpSpPr>
      <p:grpSpPr>
        <a:xfrm>
          <a:off x="0" y="0"/>
          <a:ext cx="0" cy="0"/>
          <a:chOff x="0" y="0"/>
          <a:chExt cx="0" cy="0"/>
        </a:xfrm>
      </p:grpSpPr>
      <p:sp>
        <p:nvSpPr>
          <p:cNvPr id="536" name="Google Shape;536;g7bbc0811f8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7" name="Google Shape;537;g7bbc0811f8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MasterPhAnim="0" showMasterSp="0">
  <p:cSld>
    <p:spTree>
      <p:nvGrpSpPr>
        <p:cNvPr id="109" name="Shape 109"/>
        <p:cNvGrpSpPr/>
        <p:nvPr/>
      </p:nvGrpSpPr>
      <p:grpSpPr>
        <a:xfrm>
          <a:off x="0" y="0"/>
          <a:ext cx="0" cy="0"/>
          <a:chOff x="0" y="0"/>
          <a:chExt cx="0" cy="0"/>
        </a:xfrm>
      </p:grpSpPr>
      <p:sp>
        <p:nvSpPr>
          <p:cNvPr id="110" name="Google Shape;110;g7b6ab9c566_0_1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1" name="Google Shape;111;g7b6ab9c566_0_1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298450" lvl="0" marL="457200" rtl="0" algn="l">
              <a:spcBef>
                <a:spcPts val="0"/>
              </a:spcBef>
              <a:spcAft>
                <a:spcPts val="0"/>
              </a:spcAft>
              <a:buSzPts val="1100"/>
              <a:buChar char="●"/>
            </a:pPr>
            <a:r>
              <a:rPr lang="en"/>
              <a:t>This is the architecture</a:t>
            </a:r>
            <a:endParaRPr/>
          </a:p>
          <a:p>
            <a:pPr indent="-298450" lvl="1" marL="914400" rtl="0" algn="l">
              <a:spcBef>
                <a:spcPts val="0"/>
              </a:spcBef>
              <a:spcAft>
                <a:spcPts val="0"/>
              </a:spcAft>
              <a:buSzPts val="1100"/>
              <a:buChar char="○"/>
            </a:pPr>
            <a:r>
              <a:rPr lang="en"/>
              <a:t>Briefly touch on each piece and here and that we will explore each one in a little more detail throughout the talk</a:t>
            </a:r>
            <a:endParaRPr/>
          </a:p>
          <a:p>
            <a:pPr indent="-298450" lvl="1" marL="914400" rtl="0" algn="l">
              <a:spcBef>
                <a:spcPts val="0"/>
              </a:spcBef>
              <a:spcAft>
                <a:spcPts val="0"/>
              </a:spcAft>
              <a:buSzPts val="1100"/>
              <a:buChar char="○"/>
            </a:pPr>
            <a:r>
              <a:rPr lang="en"/>
              <a:t>Main transactional sql server that the application uses, the batch jobs use, the adhoc reporting team use, Joe smo adhoc query executor uses. </a:t>
            </a:r>
            <a:endParaRPr/>
          </a:p>
          <a:p>
            <a:pPr indent="-298450" lvl="1" marL="914400" rtl="0" algn="l">
              <a:spcBef>
                <a:spcPts val="0"/>
              </a:spcBef>
              <a:spcAft>
                <a:spcPts val="0"/>
              </a:spcAft>
              <a:buSzPts val="1100"/>
              <a:buChar char="○"/>
            </a:pPr>
            <a:r>
              <a:rPr lang="en"/>
              <a:t>A replica that is setup as failover</a:t>
            </a:r>
            <a:endParaRPr/>
          </a:p>
          <a:p>
            <a:pPr indent="-298450" lvl="1" marL="914400" rtl="0" algn="l">
              <a:spcBef>
                <a:spcPts val="0"/>
              </a:spcBef>
              <a:spcAft>
                <a:spcPts val="0"/>
              </a:spcAft>
              <a:buSzPts val="1100"/>
              <a:buChar char="○"/>
            </a:pPr>
            <a:r>
              <a:rPr lang="en"/>
              <a:t>A different reporting sql server instance that is also used by the adhoc reporting team. </a:t>
            </a:r>
            <a:endParaRPr/>
          </a:p>
          <a:p>
            <a:pPr indent="-298450" lvl="0" marL="457200" rtl="0" algn="l">
              <a:spcBef>
                <a:spcPts val="0"/>
              </a:spcBef>
              <a:spcAft>
                <a:spcPts val="0"/>
              </a:spcAft>
              <a:buSzPts val="1100"/>
              <a:buChar char="●"/>
            </a:pPr>
            <a:r>
              <a:rPr lang="en"/>
              <a:t>In the state at we we started down building this infrastructure we had many performance problem on many different fronts. </a:t>
            </a:r>
            <a:endParaRPr/>
          </a:p>
          <a:p>
            <a:pPr indent="-298450" lvl="1" marL="914400" rtl="0" algn="l">
              <a:spcBef>
                <a:spcPts val="0"/>
              </a:spcBef>
              <a:spcAft>
                <a:spcPts val="0"/>
              </a:spcAft>
              <a:buSzPts val="1100"/>
              <a:buChar char="○"/>
            </a:pPr>
            <a:r>
              <a:rPr lang="en"/>
              <a:t>Simply just users. Pesky users. Someone could execute a report and bring the database server to its knees. </a:t>
            </a:r>
            <a:endParaRPr/>
          </a:p>
          <a:p>
            <a:pPr indent="-298450" lvl="1" marL="914400" rtl="0" algn="l">
              <a:spcBef>
                <a:spcPts val="0"/>
              </a:spcBef>
              <a:spcAft>
                <a:spcPts val="0"/>
              </a:spcAft>
              <a:buSzPts val="1100"/>
              <a:buChar char="○"/>
            </a:pPr>
            <a:r>
              <a:rPr lang="en"/>
              <a:t>Or same goes for the adhoc reporting case, a query would need to be executed against either the main sql server or the replica or even across all three some times and those queries could bring down the whole system. </a:t>
            </a:r>
            <a:endParaRPr/>
          </a:p>
          <a:p>
            <a:pPr indent="-298450" lvl="1" marL="914400" rtl="0" algn="l">
              <a:spcBef>
                <a:spcPts val="0"/>
              </a:spcBef>
              <a:spcAft>
                <a:spcPts val="0"/>
              </a:spcAft>
              <a:buSzPts val="1100"/>
              <a:buChar char="○"/>
            </a:pPr>
            <a:r>
              <a:rPr lang="en"/>
              <a:t>You would think that maybe just stop using the main system and use the replica. The way our replication is setup for failover for that server it was synchronous at the time so you could write a query bad enough on the replica that would slow replication down and it would hang on the master node until it could commit on the replica. </a:t>
            </a:r>
            <a:endParaRPr/>
          </a:p>
          <a:p>
            <a:pPr indent="-298450" lvl="1" marL="914400" rtl="0" algn="l">
              <a:spcBef>
                <a:spcPts val="0"/>
              </a:spcBef>
              <a:spcAft>
                <a:spcPts val="0"/>
              </a:spcAft>
              <a:buSzPts val="1100"/>
              <a:buChar char="○"/>
            </a:pPr>
            <a:r>
              <a:rPr lang="en"/>
              <a:t>ETL process we had in place to get data over to this reporting database where inefficient and would need to run during the day and those caused impacts. </a:t>
            </a:r>
            <a:endParaRPr/>
          </a:p>
          <a:p>
            <a:pPr indent="-298450" lvl="1" marL="914400" rtl="0" algn="l">
              <a:spcBef>
                <a:spcPts val="0"/>
              </a:spcBef>
              <a:spcAft>
                <a:spcPts val="0"/>
              </a:spcAft>
              <a:buSzPts val="1100"/>
              <a:buChar char="○"/>
            </a:pPr>
            <a:r>
              <a:rPr lang="en"/>
              <a:t>Felt like death by a 1000 paper cuts. </a:t>
            </a:r>
            <a:endParaRPr/>
          </a:p>
          <a:p>
            <a:pPr indent="-298450" lvl="0" marL="457200" rtl="0" algn="l">
              <a:spcBef>
                <a:spcPts val="0"/>
              </a:spcBef>
              <a:spcAft>
                <a:spcPts val="0"/>
              </a:spcAft>
              <a:buSzPts val="1100"/>
              <a:buChar char="●"/>
            </a:pPr>
            <a:r>
              <a:rPr lang="en"/>
              <a:t>Lets take a minute to discuss the Dumpster Fire in the Room. </a:t>
            </a:r>
            <a:endParaRPr/>
          </a:p>
          <a:p>
            <a:pPr indent="-298450" lvl="1" marL="914400" rtl="0" algn="l">
              <a:spcBef>
                <a:spcPts val="0"/>
              </a:spcBef>
              <a:spcAft>
                <a:spcPts val="0"/>
              </a:spcAft>
              <a:buSzPts val="1100"/>
              <a:buChar char="○"/>
            </a:pPr>
            <a:r>
              <a:rPr lang="en"/>
              <a:t>No hate directed towards SQL Server or anything this could have been any other kinds of Dumpster Fire (postgres, mysql, anything really) </a:t>
            </a:r>
            <a:endParaRPr/>
          </a:p>
          <a:p>
            <a:pPr indent="-298450" lvl="1" marL="914400" rtl="0" algn="l">
              <a:spcBef>
                <a:spcPts val="0"/>
              </a:spcBef>
              <a:spcAft>
                <a:spcPts val="0"/>
              </a:spcAft>
              <a:buSzPts val="1100"/>
              <a:buChar char="○"/>
            </a:pPr>
            <a:r>
              <a:rPr lang="en"/>
              <a:t>In our case it was not just that SQL Server suffered but it was our monolith that made issues for us, ad hoc queries that would dump sql server page life on us in the middle of the day and impact production, it was nightly batch jobs that pegged the server for hours or indexing/</a:t>
            </a:r>
            <a:r>
              <a:rPr lang="en"/>
              <a:t>maintenance</a:t>
            </a:r>
            <a:r>
              <a:rPr lang="en"/>
              <a:t> jobs that would also need to be run to keep things stable-ish. </a:t>
            </a:r>
            <a:endParaRPr/>
          </a:p>
          <a:p>
            <a:pPr indent="-298450" lvl="1" marL="914400" rtl="0" algn="l">
              <a:spcBef>
                <a:spcPts val="0"/>
              </a:spcBef>
              <a:spcAft>
                <a:spcPts val="0"/>
              </a:spcAft>
              <a:buSzPts val="1100"/>
              <a:buChar char="○"/>
            </a:pPr>
            <a:r>
              <a:rPr lang="en"/>
              <a:t>At the time of implementing this infrastructure it was an unstable base that we were working on fixing in a parallel channel but we will needed to move forward and get something in place to provide business value. </a:t>
            </a:r>
            <a:endParaRPr/>
          </a:p>
          <a:p>
            <a:pPr indent="0" lvl="0" marL="45720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1.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type="title">
  <p:cSld name="TITLE">
    <p:bg>
      <p:bgPr>
        <a:solidFill>
          <a:schemeClr val="accent2"/>
        </a:solidFill>
      </p:bgPr>
    </p:bg>
    <p:spTree>
      <p:nvGrpSpPr>
        <p:cNvPr id="14" name="Shape 14"/>
        <p:cNvGrpSpPr/>
        <p:nvPr/>
      </p:nvGrpSpPr>
      <p:grpSpPr>
        <a:xfrm>
          <a:off x="0" y="0"/>
          <a:ext cx="0" cy="0"/>
          <a:chOff x="0" y="0"/>
          <a:chExt cx="0" cy="0"/>
        </a:xfrm>
      </p:grpSpPr>
      <p:sp>
        <p:nvSpPr>
          <p:cNvPr id="15" name="Google Shape;15;p2"/>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lvl1pPr lvl="0" algn="r">
              <a:spcBef>
                <a:spcPts val="0"/>
              </a:spcBef>
              <a:spcAft>
                <a:spcPts val="0"/>
              </a:spcAft>
              <a:buSzPts val="4800"/>
              <a:buNone/>
              <a:defRPr sz="4800"/>
            </a:lvl1pPr>
            <a:lvl2pPr lvl="1" algn="r">
              <a:spcBef>
                <a:spcPts val="0"/>
              </a:spcBef>
              <a:spcAft>
                <a:spcPts val="0"/>
              </a:spcAft>
              <a:buSzPts val="6000"/>
              <a:buNone/>
              <a:defRPr sz="6000"/>
            </a:lvl2pPr>
            <a:lvl3pPr lvl="2" algn="r">
              <a:spcBef>
                <a:spcPts val="0"/>
              </a:spcBef>
              <a:spcAft>
                <a:spcPts val="0"/>
              </a:spcAft>
              <a:buSzPts val="6000"/>
              <a:buNone/>
              <a:defRPr sz="6000"/>
            </a:lvl3pPr>
            <a:lvl4pPr lvl="3" algn="r">
              <a:spcBef>
                <a:spcPts val="0"/>
              </a:spcBef>
              <a:spcAft>
                <a:spcPts val="0"/>
              </a:spcAft>
              <a:buSzPts val="6000"/>
              <a:buNone/>
              <a:defRPr sz="6000"/>
            </a:lvl4pPr>
            <a:lvl5pPr lvl="4" algn="r">
              <a:spcBef>
                <a:spcPts val="0"/>
              </a:spcBef>
              <a:spcAft>
                <a:spcPts val="0"/>
              </a:spcAft>
              <a:buSzPts val="6000"/>
              <a:buNone/>
              <a:defRPr sz="6000"/>
            </a:lvl5pPr>
            <a:lvl6pPr lvl="5" algn="r">
              <a:spcBef>
                <a:spcPts val="0"/>
              </a:spcBef>
              <a:spcAft>
                <a:spcPts val="0"/>
              </a:spcAft>
              <a:buSzPts val="6000"/>
              <a:buNone/>
              <a:defRPr sz="6000"/>
            </a:lvl6pPr>
            <a:lvl7pPr lvl="6" algn="r">
              <a:spcBef>
                <a:spcPts val="0"/>
              </a:spcBef>
              <a:spcAft>
                <a:spcPts val="0"/>
              </a:spcAft>
              <a:buSzPts val="6000"/>
              <a:buNone/>
              <a:defRPr sz="6000"/>
            </a:lvl7pPr>
            <a:lvl8pPr lvl="7" algn="r">
              <a:spcBef>
                <a:spcPts val="0"/>
              </a:spcBef>
              <a:spcAft>
                <a:spcPts val="0"/>
              </a:spcAft>
              <a:buSzPts val="6000"/>
              <a:buNone/>
              <a:defRPr sz="6000"/>
            </a:lvl8pPr>
            <a:lvl9pPr lvl="8" algn="r">
              <a:spcBef>
                <a:spcPts val="0"/>
              </a:spcBef>
              <a:spcAft>
                <a:spcPts val="0"/>
              </a:spcAft>
              <a:buSzPts val="6000"/>
              <a:buNone/>
              <a:defRPr sz="6000"/>
            </a:lvl9pPr>
          </a:lstStyle>
          <a:p/>
        </p:txBody>
      </p:sp>
      <p:sp>
        <p:nvSpPr>
          <p:cNvPr id="16" name="Google Shape;16;p2"/>
          <p:cNvSpPr/>
          <p:nvPr/>
        </p:nvSpPr>
        <p:spPr>
          <a:xfrm>
            <a:off x="6208125" y="4214588"/>
            <a:ext cx="22500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1">
  <p:cSld name="BLANK_1">
    <p:bg>
      <p:bgPr>
        <a:solidFill>
          <a:schemeClr val="lt1"/>
        </a:solidFill>
      </p:bgPr>
    </p:bg>
    <p:spTree>
      <p:nvGrpSpPr>
        <p:cNvPr id="60" name="Shape 60"/>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1">
  <p:cSld name="TITLE_1_2">
    <p:bg>
      <p:bgPr>
        <a:solidFill>
          <a:schemeClr val="accent2"/>
        </a:solidFill>
      </p:bgPr>
    </p:bg>
    <p:spTree>
      <p:nvGrpSpPr>
        <p:cNvPr id="61" name="Shape 61"/>
        <p:cNvGrpSpPr/>
        <p:nvPr/>
      </p:nvGrpSpPr>
      <p:grpSpPr>
        <a:xfrm>
          <a:off x="0" y="0"/>
          <a:ext cx="0" cy="0"/>
          <a:chOff x="0" y="0"/>
          <a:chExt cx="0" cy="0"/>
        </a:xfrm>
      </p:grpSpPr>
      <p:sp>
        <p:nvSpPr>
          <p:cNvPr id="62" name="Google Shape;62;p12"/>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lvl1pPr lvl="0" rtl="0" algn="r">
              <a:spcBef>
                <a:spcPts val="0"/>
              </a:spcBef>
              <a:spcAft>
                <a:spcPts val="0"/>
              </a:spcAft>
              <a:buSzPts val="4800"/>
              <a:buNone/>
              <a:defRPr sz="4800"/>
            </a:lvl1pPr>
            <a:lvl2pPr lvl="1" rtl="0" algn="r">
              <a:spcBef>
                <a:spcPts val="0"/>
              </a:spcBef>
              <a:spcAft>
                <a:spcPts val="0"/>
              </a:spcAft>
              <a:buSzPts val="6000"/>
              <a:buNone/>
              <a:defRPr sz="6000"/>
            </a:lvl2pPr>
            <a:lvl3pPr lvl="2" rtl="0" algn="r">
              <a:spcBef>
                <a:spcPts val="0"/>
              </a:spcBef>
              <a:spcAft>
                <a:spcPts val="0"/>
              </a:spcAft>
              <a:buSzPts val="6000"/>
              <a:buNone/>
              <a:defRPr sz="6000"/>
            </a:lvl3pPr>
            <a:lvl4pPr lvl="3" rtl="0" algn="r">
              <a:spcBef>
                <a:spcPts val="0"/>
              </a:spcBef>
              <a:spcAft>
                <a:spcPts val="0"/>
              </a:spcAft>
              <a:buSzPts val="6000"/>
              <a:buNone/>
              <a:defRPr sz="6000"/>
            </a:lvl4pPr>
            <a:lvl5pPr lvl="4" rtl="0" algn="r">
              <a:spcBef>
                <a:spcPts val="0"/>
              </a:spcBef>
              <a:spcAft>
                <a:spcPts val="0"/>
              </a:spcAft>
              <a:buSzPts val="6000"/>
              <a:buNone/>
              <a:defRPr sz="6000"/>
            </a:lvl5pPr>
            <a:lvl6pPr lvl="5" rtl="0" algn="r">
              <a:spcBef>
                <a:spcPts val="0"/>
              </a:spcBef>
              <a:spcAft>
                <a:spcPts val="0"/>
              </a:spcAft>
              <a:buSzPts val="6000"/>
              <a:buNone/>
              <a:defRPr sz="6000"/>
            </a:lvl6pPr>
            <a:lvl7pPr lvl="6" rtl="0" algn="r">
              <a:spcBef>
                <a:spcPts val="0"/>
              </a:spcBef>
              <a:spcAft>
                <a:spcPts val="0"/>
              </a:spcAft>
              <a:buSzPts val="6000"/>
              <a:buNone/>
              <a:defRPr sz="6000"/>
            </a:lvl7pPr>
            <a:lvl8pPr lvl="7" rtl="0" algn="r">
              <a:spcBef>
                <a:spcPts val="0"/>
              </a:spcBef>
              <a:spcAft>
                <a:spcPts val="0"/>
              </a:spcAft>
              <a:buSzPts val="6000"/>
              <a:buNone/>
              <a:defRPr sz="6000"/>
            </a:lvl8pPr>
            <a:lvl9pPr lvl="8" rtl="0" algn="r">
              <a:spcBef>
                <a:spcPts val="0"/>
              </a:spcBef>
              <a:spcAft>
                <a:spcPts val="0"/>
              </a:spcAft>
              <a:buSzPts val="6000"/>
              <a:buNone/>
              <a:defRPr sz="6000"/>
            </a:lvl9pPr>
          </a:lstStyle>
          <a:p/>
        </p:txBody>
      </p:sp>
      <p:sp>
        <p:nvSpPr>
          <p:cNvPr id="63" name="Google Shape;63;p12"/>
          <p:cNvSpPr/>
          <p:nvPr/>
        </p:nvSpPr>
        <p:spPr>
          <a:xfrm>
            <a:off x="6208125" y="4214588"/>
            <a:ext cx="22500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Subtitle">
  <p:cSld name="TITLE_1">
    <p:bg>
      <p:bgPr>
        <a:solidFill>
          <a:schemeClr val="accent1"/>
        </a:solidFill>
      </p:bgPr>
    </p:bg>
    <p:spTree>
      <p:nvGrpSpPr>
        <p:cNvPr id="17" name="Shape 17"/>
        <p:cNvGrpSpPr/>
        <p:nvPr/>
      </p:nvGrpSpPr>
      <p:grpSpPr>
        <a:xfrm>
          <a:off x="0" y="0"/>
          <a:ext cx="0" cy="0"/>
          <a:chOff x="0" y="0"/>
          <a:chExt cx="0" cy="0"/>
        </a:xfrm>
      </p:grpSpPr>
      <p:sp>
        <p:nvSpPr>
          <p:cNvPr id="18" name="Google Shape;18;p3"/>
          <p:cNvSpPr txBox="1"/>
          <p:nvPr>
            <p:ph type="ctrTitle"/>
          </p:nvPr>
        </p:nvSpPr>
        <p:spPr>
          <a:xfrm>
            <a:off x="685800" y="2897794"/>
            <a:ext cx="4505400" cy="1432800"/>
          </a:xfrm>
          <a:prstGeom prst="rect">
            <a:avLst/>
          </a:prstGeom>
        </p:spPr>
        <p:txBody>
          <a:bodyPr anchorCtr="0" anchor="b" bIns="91425" lIns="91425" spcFirstLastPara="1" rIns="91425" wrap="square" tIns="91425">
            <a:noAutofit/>
          </a:bodyPr>
          <a:lstStyle>
            <a:lvl1pPr lvl="0" rtl="0" algn="r">
              <a:spcBef>
                <a:spcPts val="0"/>
              </a:spcBef>
              <a:spcAft>
                <a:spcPts val="0"/>
              </a:spcAft>
              <a:buClr>
                <a:srgbClr val="FFFFFF"/>
              </a:buClr>
              <a:buSzPts val="4000"/>
              <a:buNone/>
              <a:defRPr sz="4000">
                <a:solidFill>
                  <a:srgbClr val="FFFFFF"/>
                </a:solidFill>
              </a:defRPr>
            </a:lvl1pPr>
            <a:lvl2pPr lvl="1" rtl="0" algn="ctr">
              <a:spcBef>
                <a:spcPts val="0"/>
              </a:spcBef>
              <a:spcAft>
                <a:spcPts val="0"/>
              </a:spcAft>
              <a:buClr>
                <a:srgbClr val="FFFFFF"/>
              </a:buClr>
              <a:buSzPts val="4800"/>
              <a:buNone/>
              <a:defRPr sz="4800">
                <a:solidFill>
                  <a:srgbClr val="FFFFFF"/>
                </a:solidFill>
              </a:defRPr>
            </a:lvl2pPr>
            <a:lvl3pPr lvl="2" rtl="0" algn="ctr">
              <a:spcBef>
                <a:spcPts val="0"/>
              </a:spcBef>
              <a:spcAft>
                <a:spcPts val="0"/>
              </a:spcAft>
              <a:buClr>
                <a:srgbClr val="FFFFFF"/>
              </a:buClr>
              <a:buSzPts val="4800"/>
              <a:buNone/>
              <a:defRPr sz="4800">
                <a:solidFill>
                  <a:srgbClr val="FFFFFF"/>
                </a:solidFill>
              </a:defRPr>
            </a:lvl3pPr>
            <a:lvl4pPr lvl="3" rtl="0" algn="ctr">
              <a:spcBef>
                <a:spcPts val="0"/>
              </a:spcBef>
              <a:spcAft>
                <a:spcPts val="0"/>
              </a:spcAft>
              <a:buClr>
                <a:srgbClr val="FFFFFF"/>
              </a:buClr>
              <a:buSzPts val="4800"/>
              <a:buNone/>
              <a:defRPr sz="4800">
                <a:solidFill>
                  <a:srgbClr val="FFFFFF"/>
                </a:solidFill>
              </a:defRPr>
            </a:lvl4pPr>
            <a:lvl5pPr lvl="4" rtl="0" algn="ctr">
              <a:spcBef>
                <a:spcPts val="0"/>
              </a:spcBef>
              <a:spcAft>
                <a:spcPts val="0"/>
              </a:spcAft>
              <a:buClr>
                <a:srgbClr val="FFFFFF"/>
              </a:buClr>
              <a:buSzPts val="4800"/>
              <a:buNone/>
              <a:defRPr sz="4800">
                <a:solidFill>
                  <a:srgbClr val="FFFFFF"/>
                </a:solidFill>
              </a:defRPr>
            </a:lvl5pPr>
            <a:lvl6pPr lvl="5" rtl="0" algn="ctr">
              <a:spcBef>
                <a:spcPts val="0"/>
              </a:spcBef>
              <a:spcAft>
                <a:spcPts val="0"/>
              </a:spcAft>
              <a:buClr>
                <a:srgbClr val="FFFFFF"/>
              </a:buClr>
              <a:buSzPts val="4800"/>
              <a:buNone/>
              <a:defRPr sz="4800">
                <a:solidFill>
                  <a:srgbClr val="FFFFFF"/>
                </a:solidFill>
              </a:defRPr>
            </a:lvl6pPr>
            <a:lvl7pPr lvl="6" rtl="0" algn="ctr">
              <a:spcBef>
                <a:spcPts val="0"/>
              </a:spcBef>
              <a:spcAft>
                <a:spcPts val="0"/>
              </a:spcAft>
              <a:buClr>
                <a:srgbClr val="FFFFFF"/>
              </a:buClr>
              <a:buSzPts val="4800"/>
              <a:buNone/>
              <a:defRPr sz="4800">
                <a:solidFill>
                  <a:srgbClr val="FFFFFF"/>
                </a:solidFill>
              </a:defRPr>
            </a:lvl7pPr>
            <a:lvl8pPr lvl="7" rtl="0" algn="ctr">
              <a:spcBef>
                <a:spcPts val="0"/>
              </a:spcBef>
              <a:spcAft>
                <a:spcPts val="0"/>
              </a:spcAft>
              <a:buClr>
                <a:srgbClr val="FFFFFF"/>
              </a:buClr>
              <a:buSzPts val="4800"/>
              <a:buNone/>
              <a:defRPr sz="4800">
                <a:solidFill>
                  <a:srgbClr val="FFFFFF"/>
                </a:solidFill>
              </a:defRPr>
            </a:lvl8pPr>
            <a:lvl9pPr lvl="8" rtl="0" algn="ctr">
              <a:spcBef>
                <a:spcPts val="0"/>
              </a:spcBef>
              <a:spcAft>
                <a:spcPts val="0"/>
              </a:spcAft>
              <a:buClr>
                <a:srgbClr val="FFFFFF"/>
              </a:buClr>
              <a:buSzPts val="4800"/>
              <a:buNone/>
              <a:defRPr sz="4800">
                <a:solidFill>
                  <a:srgbClr val="FFFFFF"/>
                </a:solidFill>
              </a:defRPr>
            </a:lvl9pPr>
          </a:lstStyle>
          <a:p/>
        </p:txBody>
      </p:sp>
      <p:sp>
        <p:nvSpPr>
          <p:cNvPr id="19" name="Google Shape;19;p3"/>
          <p:cNvSpPr txBox="1"/>
          <p:nvPr>
            <p:ph idx="1" type="subTitle"/>
          </p:nvPr>
        </p:nvSpPr>
        <p:spPr>
          <a:xfrm>
            <a:off x="6101100" y="2863389"/>
            <a:ext cx="2446500" cy="1432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4"/>
              </a:buClr>
              <a:buSzPts val="2200"/>
              <a:buNone/>
              <a:defRPr sz="2200">
                <a:solidFill>
                  <a:schemeClr val="accent4"/>
                </a:solidFill>
              </a:defRPr>
            </a:lvl1pPr>
            <a:lvl2pPr lvl="1" rtl="0">
              <a:spcBef>
                <a:spcPts val="0"/>
              </a:spcBef>
              <a:spcAft>
                <a:spcPts val="0"/>
              </a:spcAft>
              <a:buClr>
                <a:schemeClr val="accent4"/>
              </a:buClr>
              <a:buSzPts val="2200"/>
              <a:buNone/>
              <a:defRPr sz="2200">
                <a:solidFill>
                  <a:schemeClr val="accent4"/>
                </a:solidFill>
              </a:defRPr>
            </a:lvl2pPr>
            <a:lvl3pPr lvl="2" rtl="0">
              <a:spcBef>
                <a:spcPts val="0"/>
              </a:spcBef>
              <a:spcAft>
                <a:spcPts val="0"/>
              </a:spcAft>
              <a:buClr>
                <a:schemeClr val="accent4"/>
              </a:buClr>
              <a:buSzPts val="2200"/>
              <a:buNone/>
              <a:defRPr sz="2200">
                <a:solidFill>
                  <a:schemeClr val="accent4"/>
                </a:solidFill>
              </a:defRPr>
            </a:lvl3pPr>
            <a:lvl4pPr lvl="3" rtl="0">
              <a:spcBef>
                <a:spcPts val="0"/>
              </a:spcBef>
              <a:spcAft>
                <a:spcPts val="0"/>
              </a:spcAft>
              <a:buClr>
                <a:schemeClr val="accent4"/>
              </a:buClr>
              <a:buSzPts val="2200"/>
              <a:buNone/>
              <a:defRPr sz="2200">
                <a:solidFill>
                  <a:schemeClr val="accent4"/>
                </a:solidFill>
              </a:defRPr>
            </a:lvl4pPr>
            <a:lvl5pPr lvl="4" rtl="0">
              <a:spcBef>
                <a:spcPts val="0"/>
              </a:spcBef>
              <a:spcAft>
                <a:spcPts val="0"/>
              </a:spcAft>
              <a:buClr>
                <a:schemeClr val="accent4"/>
              </a:buClr>
              <a:buSzPts val="2200"/>
              <a:buNone/>
              <a:defRPr sz="2200">
                <a:solidFill>
                  <a:schemeClr val="accent4"/>
                </a:solidFill>
              </a:defRPr>
            </a:lvl5pPr>
            <a:lvl6pPr lvl="5" rtl="0">
              <a:spcBef>
                <a:spcPts val="0"/>
              </a:spcBef>
              <a:spcAft>
                <a:spcPts val="0"/>
              </a:spcAft>
              <a:buClr>
                <a:schemeClr val="accent4"/>
              </a:buClr>
              <a:buSzPts val="2200"/>
              <a:buNone/>
              <a:defRPr sz="2200">
                <a:solidFill>
                  <a:schemeClr val="accent4"/>
                </a:solidFill>
              </a:defRPr>
            </a:lvl6pPr>
            <a:lvl7pPr lvl="6" rtl="0">
              <a:spcBef>
                <a:spcPts val="0"/>
              </a:spcBef>
              <a:spcAft>
                <a:spcPts val="0"/>
              </a:spcAft>
              <a:buClr>
                <a:schemeClr val="accent4"/>
              </a:buClr>
              <a:buSzPts val="2200"/>
              <a:buNone/>
              <a:defRPr sz="2200">
                <a:solidFill>
                  <a:schemeClr val="accent4"/>
                </a:solidFill>
              </a:defRPr>
            </a:lvl7pPr>
            <a:lvl8pPr lvl="7" rtl="0">
              <a:spcBef>
                <a:spcPts val="0"/>
              </a:spcBef>
              <a:spcAft>
                <a:spcPts val="0"/>
              </a:spcAft>
              <a:buClr>
                <a:schemeClr val="accent4"/>
              </a:buClr>
              <a:buSzPts val="2200"/>
              <a:buNone/>
              <a:defRPr sz="2200">
                <a:solidFill>
                  <a:schemeClr val="accent4"/>
                </a:solidFill>
              </a:defRPr>
            </a:lvl8pPr>
            <a:lvl9pPr lvl="8" rtl="0">
              <a:spcBef>
                <a:spcPts val="0"/>
              </a:spcBef>
              <a:spcAft>
                <a:spcPts val="0"/>
              </a:spcAft>
              <a:buClr>
                <a:schemeClr val="accent4"/>
              </a:buClr>
              <a:buSzPts val="2200"/>
              <a:buNone/>
              <a:defRPr sz="2200">
                <a:solidFill>
                  <a:schemeClr val="accent4"/>
                </a:solidFill>
              </a:defRPr>
            </a:lvl9pPr>
          </a:lstStyle>
          <a:p/>
        </p:txBody>
      </p:sp>
      <p:sp>
        <p:nvSpPr>
          <p:cNvPr id="20" name="Google Shape;20;p3"/>
          <p:cNvSpPr/>
          <p:nvPr/>
        </p:nvSpPr>
        <p:spPr>
          <a:xfrm>
            <a:off x="5836975" y="0"/>
            <a:ext cx="33069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21" name="Google Shape;21;p3"/>
          <p:cNvGrpSpPr/>
          <p:nvPr/>
        </p:nvGrpSpPr>
        <p:grpSpPr>
          <a:xfrm>
            <a:off x="5469700" y="4599600"/>
            <a:ext cx="3902888" cy="467700"/>
            <a:chOff x="2529200" y="4672525"/>
            <a:chExt cx="3902888" cy="467700"/>
          </a:xfrm>
        </p:grpSpPr>
        <p:sp>
          <p:nvSpPr>
            <p:cNvPr id="22" name="Google Shape;22;p3"/>
            <p:cNvSpPr txBox="1"/>
            <p:nvPr/>
          </p:nvSpPr>
          <p:spPr>
            <a:xfrm>
              <a:off x="2529200" y="4740025"/>
              <a:ext cx="35904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23" name="Google Shape;23;p3"/>
            <p:cNvPicPr preferRelativeResize="0"/>
            <p:nvPr/>
          </p:nvPicPr>
          <p:blipFill>
            <a:blip r:embed="rId2">
              <a:alphaModFix/>
            </a:blip>
            <a:stretch>
              <a:fillRect/>
            </a:stretch>
          </p:blipFill>
          <p:spPr>
            <a:xfrm>
              <a:off x="4234588" y="4734925"/>
              <a:ext cx="342900" cy="342900"/>
            </a:xfrm>
            <a:prstGeom prst="rect">
              <a:avLst/>
            </a:prstGeom>
            <a:noFill/>
            <a:ln>
              <a:noFill/>
            </a:ln>
          </p:spPr>
        </p:pic>
        <p:pic>
          <p:nvPicPr>
            <p:cNvPr id="24" name="Google Shape;24;p3"/>
            <p:cNvPicPr preferRelativeResize="0"/>
            <p:nvPr/>
          </p:nvPicPr>
          <p:blipFill>
            <a:blip r:embed="rId3">
              <a:alphaModFix/>
            </a:blip>
            <a:stretch>
              <a:fillRect/>
            </a:stretch>
          </p:blipFill>
          <p:spPr>
            <a:xfrm>
              <a:off x="2909488" y="4734925"/>
              <a:ext cx="342900" cy="342900"/>
            </a:xfrm>
            <a:prstGeom prst="rect">
              <a:avLst/>
            </a:prstGeom>
            <a:noFill/>
            <a:ln>
              <a:noFill/>
            </a:ln>
          </p:spPr>
        </p:pic>
        <p:sp>
          <p:nvSpPr>
            <p:cNvPr id="25" name="Google Shape;25;p3"/>
            <p:cNvSpPr txBox="1"/>
            <p:nvPr/>
          </p:nvSpPr>
          <p:spPr>
            <a:xfrm>
              <a:off x="3252400" y="4672525"/>
              <a:ext cx="982200" cy="46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@nzender</a:t>
              </a:r>
              <a:endParaRPr sz="1200">
                <a:solidFill>
                  <a:schemeClr val="dk1"/>
                </a:solidFill>
                <a:latin typeface="Montserrat"/>
                <a:ea typeface="Montserrat"/>
                <a:cs typeface="Montserrat"/>
                <a:sym typeface="Montserrat"/>
              </a:endParaRPr>
            </a:p>
          </p:txBody>
        </p:sp>
        <p:sp>
          <p:nvSpPr>
            <p:cNvPr id="26" name="Google Shape;26;p3"/>
            <p:cNvSpPr txBox="1"/>
            <p:nvPr/>
          </p:nvSpPr>
          <p:spPr>
            <a:xfrm>
              <a:off x="4577488" y="4672525"/>
              <a:ext cx="1854600" cy="46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nathanzender.com</a:t>
              </a:r>
              <a:endParaRPr sz="1200">
                <a:solidFill>
                  <a:schemeClr val="dk1"/>
                </a:solidFill>
                <a:latin typeface="Montserrat"/>
                <a:ea typeface="Montserrat"/>
                <a:cs typeface="Montserrat"/>
                <a:sym typeface="Montserrat"/>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Quote">
  <p:cSld name="TITLE_1_1">
    <p:spTree>
      <p:nvGrpSpPr>
        <p:cNvPr id="27" name="Shape 27"/>
        <p:cNvGrpSpPr/>
        <p:nvPr/>
      </p:nvGrpSpPr>
      <p:grpSpPr>
        <a:xfrm>
          <a:off x="0" y="0"/>
          <a:ext cx="0" cy="0"/>
          <a:chOff x="0" y="0"/>
          <a:chExt cx="0" cy="0"/>
        </a:xfrm>
      </p:grpSpPr>
      <p:sp>
        <p:nvSpPr>
          <p:cNvPr id="28" name="Google Shape;28;p4"/>
          <p:cNvSpPr/>
          <p:nvPr/>
        </p:nvSpPr>
        <p:spPr>
          <a:xfrm>
            <a:off x="0" y="0"/>
            <a:ext cx="27678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9" name="Google Shape;29;p4"/>
          <p:cNvSpPr txBox="1"/>
          <p:nvPr>
            <p:ph idx="1" type="body"/>
          </p:nvPr>
        </p:nvSpPr>
        <p:spPr>
          <a:xfrm>
            <a:off x="3165234" y="1146050"/>
            <a:ext cx="4809000" cy="3251400"/>
          </a:xfrm>
          <a:prstGeom prst="rect">
            <a:avLst/>
          </a:prstGeom>
        </p:spPr>
        <p:txBody>
          <a:bodyPr anchorCtr="0" anchor="t" bIns="91425" lIns="91425" spcFirstLastPara="1" rIns="91425" wrap="square" tIns="91425">
            <a:noAutofit/>
          </a:bodyPr>
          <a:lstStyle>
            <a:lvl1pPr indent="-419100" lvl="0" marL="457200" rtl="0">
              <a:spcBef>
                <a:spcPts val="600"/>
              </a:spcBef>
              <a:spcAft>
                <a:spcPts val="0"/>
              </a:spcAft>
              <a:buSzPts val="3000"/>
              <a:buChar char="▣"/>
              <a:defRPr sz="3000"/>
            </a:lvl1pPr>
            <a:lvl2pPr indent="-419100" lvl="1" marL="914400" rtl="0">
              <a:spcBef>
                <a:spcPts val="0"/>
              </a:spcBef>
              <a:spcAft>
                <a:spcPts val="0"/>
              </a:spcAft>
              <a:buSzPts val="3000"/>
              <a:buChar char="□"/>
              <a:defRPr sz="3000"/>
            </a:lvl2pPr>
            <a:lvl3pPr indent="-419100" lvl="2" marL="1371600" rtl="0">
              <a:spcBef>
                <a:spcPts val="0"/>
              </a:spcBef>
              <a:spcAft>
                <a:spcPts val="0"/>
              </a:spcAft>
              <a:buSzPts val="3000"/>
              <a:buChar char="■"/>
              <a:defRPr sz="3000"/>
            </a:lvl3pPr>
            <a:lvl4pPr indent="-419100" lvl="3" marL="1828800" rtl="0">
              <a:spcBef>
                <a:spcPts val="0"/>
              </a:spcBef>
              <a:spcAft>
                <a:spcPts val="0"/>
              </a:spcAft>
              <a:buSzPts val="3000"/>
              <a:buChar char="●"/>
              <a:defRPr sz="3000"/>
            </a:lvl4pPr>
            <a:lvl5pPr indent="-419100" lvl="4" marL="2286000" rtl="0">
              <a:spcBef>
                <a:spcPts val="0"/>
              </a:spcBef>
              <a:spcAft>
                <a:spcPts val="0"/>
              </a:spcAft>
              <a:buSzPts val="3000"/>
              <a:buChar char="○"/>
              <a:defRPr sz="3000"/>
            </a:lvl5pPr>
            <a:lvl6pPr indent="-419100" lvl="5" marL="2743200" rtl="0">
              <a:spcBef>
                <a:spcPts val="0"/>
              </a:spcBef>
              <a:spcAft>
                <a:spcPts val="0"/>
              </a:spcAft>
              <a:buSzPts val="3000"/>
              <a:buChar char="■"/>
              <a:defRPr sz="3000"/>
            </a:lvl6pPr>
            <a:lvl7pPr indent="-419100" lvl="6" marL="3200400" rtl="0">
              <a:spcBef>
                <a:spcPts val="0"/>
              </a:spcBef>
              <a:spcAft>
                <a:spcPts val="0"/>
              </a:spcAft>
              <a:buSzPts val="3000"/>
              <a:buChar char="●"/>
              <a:defRPr sz="3000"/>
            </a:lvl7pPr>
            <a:lvl8pPr indent="-419100" lvl="7" marL="3657600" rtl="0">
              <a:spcBef>
                <a:spcPts val="0"/>
              </a:spcBef>
              <a:spcAft>
                <a:spcPts val="0"/>
              </a:spcAft>
              <a:buSzPts val="3000"/>
              <a:buChar char="○"/>
              <a:defRPr sz="3000"/>
            </a:lvl8pPr>
            <a:lvl9pPr indent="-419100" lvl="8" marL="4114800">
              <a:spcBef>
                <a:spcPts val="0"/>
              </a:spcBef>
              <a:spcAft>
                <a:spcPts val="0"/>
              </a:spcAft>
              <a:buSzPts val="3000"/>
              <a:buChar char="■"/>
              <a:defRPr sz="3000"/>
            </a:lvl9pPr>
          </a:lstStyle>
          <a:p/>
        </p:txBody>
      </p:sp>
      <p:grpSp>
        <p:nvGrpSpPr>
          <p:cNvPr id="30" name="Google Shape;30;p4"/>
          <p:cNvGrpSpPr/>
          <p:nvPr/>
        </p:nvGrpSpPr>
        <p:grpSpPr>
          <a:xfrm>
            <a:off x="801025" y="1121365"/>
            <a:ext cx="1957200" cy="922385"/>
            <a:chOff x="801025" y="1190353"/>
            <a:chExt cx="1957200" cy="1229847"/>
          </a:xfrm>
        </p:grpSpPr>
        <p:sp>
          <p:nvSpPr>
            <p:cNvPr id="31" name="Google Shape;31;p4"/>
            <p:cNvSpPr txBox="1"/>
            <p:nvPr/>
          </p:nvSpPr>
          <p:spPr>
            <a:xfrm>
              <a:off x="801025" y="1190353"/>
              <a:ext cx="1957200" cy="871500"/>
            </a:xfrm>
            <a:prstGeom prst="rect">
              <a:avLst/>
            </a:prstGeom>
            <a:noFill/>
            <a:ln>
              <a:noFill/>
            </a:ln>
          </p:spPr>
          <p:txBody>
            <a:bodyPr anchorCtr="0" anchor="t" bIns="91425" lIns="91425" spcFirstLastPara="1" rIns="91425" wrap="square" tIns="91425">
              <a:noAutofit/>
            </a:bodyPr>
            <a:lstStyle/>
            <a:p>
              <a:pPr indent="0" lvl="0" marL="0" rtl="0" algn="ctr">
                <a:spcBef>
                  <a:spcPts val="0"/>
                </a:spcBef>
                <a:spcAft>
                  <a:spcPts val="0"/>
                </a:spcAft>
                <a:buNone/>
              </a:pPr>
              <a:r>
                <a:rPr b="1" lang="en" sz="9400">
                  <a:solidFill>
                    <a:schemeClr val="dk1"/>
                  </a:solidFill>
                </a:rPr>
                <a:t>‘’</a:t>
              </a:r>
              <a:endParaRPr b="1" sz="9400">
                <a:solidFill>
                  <a:schemeClr val="dk1"/>
                </a:solidFill>
              </a:endParaRPr>
            </a:p>
          </p:txBody>
        </p:sp>
        <p:sp>
          <p:nvSpPr>
            <p:cNvPr id="32" name="Google Shape;32;p4"/>
            <p:cNvSpPr/>
            <p:nvPr/>
          </p:nvSpPr>
          <p:spPr>
            <a:xfrm>
              <a:off x="1397400" y="1396000"/>
              <a:ext cx="772200" cy="1024200"/>
            </a:xfrm>
            <a:prstGeom prst="rect">
              <a:avLst/>
            </a:prstGeom>
            <a:noFill/>
            <a:ln cap="flat" cmpd="sng" w="76200">
              <a:solidFill>
                <a:schemeClr val="dk1"/>
              </a:solidFill>
              <a:prstDash val="solid"/>
              <a:miter lim="8000"/>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solidFill>
                  <a:schemeClr val="dk1"/>
                </a:solidFill>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1 column" type="tx">
  <p:cSld name="TITLE_AND_BODY">
    <p:spTree>
      <p:nvGrpSpPr>
        <p:cNvPr id="33" name="Shape 33"/>
        <p:cNvGrpSpPr/>
        <p:nvPr/>
      </p:nvGrpSpPr>
      <p:grpSpPr>
        <a:xfrm>
          <a:off x="0" y="0"/>
          <a:ext cx="0" cy="0"/>
          <a:chOff x="0" y="0"/>
          <a:chExt cx="0" cy="0"/>
        </a:xfrm>
      </p:grpSpPr>
      <p:sp>
        <p:nvSpPr>
          <p:cNvPr id="34" name="Google Shape;34;p5"/>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35" name="Google Shape;35;p5"/>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lvl1pPr indent="-381000" lvl="0" marL="457200">
              <a:spcBef>
                <a:spcPts val="600"/>
              </a:spcBef>
              <a:spcAft>
                <a:spcPts val="0"/>
              </a:spcAft>
              <a:buSzPts val="2400"/>
              <a:buChar char="▣"/>
              <a:defRPr/>
            </a:lvl1pPr>
            <a:lvl2pPr indent="-381000" lvl="1" marL="914400">
              <a:spcBef>
                <a:spcPts val="0"/>
              </a:spcBef>
              <a:spcAft>
                <a:spcPts val="0"/>
              </a:spcAft>
              <a:buSzPts val="2400"/>
              <a:buChar char="□"/>
              <a:defRPr/>
            </a:lvl2pPr>
            <a:lvl3pPr indent="-381000" lvl="2" marL="1371600">
              <a:spcBef>
                <a:spcPts val="0"/>
              </a:spcBef>
              <a:spcAft>
                <a:spcPts val="0"/>
              </a:spcAft>
              <a:buSzPts val="2400"/>
              <a:buChar char="■"/>
              <a:defRPr/>
            </a:lvl3pPr>
            <a:lvl4pPr indent="-381000" lvl="3" marL="1828800">
              <a:spcBef>
                <a:spcPts val="0"/>
              </a:spcBef>
              <a:spcAft>
                <a:spcPts val="0"/>
              </a:spcAft>
              <a:buSzPts val="2400"/>
              <a:buChar char="●"/>
              <a:defRPr/>
            </a:lvl4pPr>
            <a:lvl5pPr indent="-381000" lvl="4" marL="2286000">
              <a:spcBef>
                <a:spcPts val="0"/>
              </a:spcBef>
              <a:spcAft>
                <a:spcPts val="0"/>
              </a:spcAft>
              <a:buSzPts val="2400"/>
              <a:buChar char="○"/>
              <a:defRPr/>
            </a:lvl5pPr>
            <a:lvl6pPr indent="-381000" lvl="5" marL="2743200">
              <a:spcBef>
                <a:spcPts val="0"/>
              </a:spcBef>
              <a:spcAft>
                <a:spcPts val="0"/>
              </a:spcAft>
              <a:buSzPts val="2400"/>
              <a:buChar char="■"/>
              <a:defRPr/>
            </a:lvl6pPr>
            <a:lvl7pPr indent="-381000" lvl="6" marL="3200400">
              <a:spcBef>
                <a:spcPts val="0"/>
              </a:spcBef>
              <a:spcAft>
                <a:spcPts val="0"/>
              </a:spcAft>
              <a:buSzPts val="2400"/>
              <a:buChar char="●"/>
              <a:defRPr/>
            </a:lvl7pPr>
            <a:lvl8pPr indent="-381000" lvl="7" marL="3657600">
              <a:spcBef>
                <a:spcPts val="0"/>
              </a:spcBef>
              <a:spcAft>
                <a:spcPts val="0"/>
              </a:spcAft>
              <a:buSzPts val="2400"/>
              <a:buChar char="○"/>
              <a:defRPr/>
            </a:lvl8pPr>
            <a:lvl9pPr indent="-381000" lvl="8" marL="4114800">
              <a:spcBef>
                <a:spcPts val="0"/>
              </a:spcBef>
              <a:spcAft>
                <a:spcPts val="0"/>
              </a:spcAft>
              <a:buSzPts val="2400"/>
              <a:buChar char="■"/>
              <a:defRPr/>
            </a:lvl9pPr>
          </a:lstStyle>
          <a:p/>
        </p:txBody>
      </p:sp>
      <p:sp>
        <p:nvSpPr>
          <p:cNvPr id="36" name="Google Shape;36;p5"/>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5"/>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2 columns" type="twoColTx">
  <p:cSld name="TITLE_AND_TWO_COLUMNS">
    <p:spTree>
      <p:nvGrpSpPr>
        <p:cNvPr id="38" name="Shape 38"/>
        <p:cNvGrpSpPr/>
        <p:nvPr/>
      </p:nvGrpSpPr>
      <p:grpSpPr>
        <a:xfrm>
          <a:off x="0" y="0"/>
          <a:ext cx="0" cy="0"/>
          <a:chOff x="0" y="0"/>
          <a:chExt cx="0" cy="0"/>
        </a:xfrm>
      </p:grpSpPr>
      <p:sp>
        <p:nvSpPr>
          <p:cNvPr id="39" name="Google Shape;39;p6"/>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0" name="Google Shape;40;p6"/>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1" name="Google Shape;41;p6"/>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42" name="Google Shape;42;p6"/>
          <p:cNvSpPr txBox="1"/>
          <p:nvPr>
            <p:ph idx="1" type="body"/>
          </p:nvPr>
        </p:nvSpPr>
        <p:spPr>
          <a:xfrm>
            <a:off x="691200" y="1393425"/>
            <a:ext cx="3767400" cy="29178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
        <p:nvSpPr>
          <p:cNvPr id="43" name="Google Shape;43;p6"/>
          <p:cNvSpPr txBox="1"/>
          <p:nvPr>
            <p:ph idx="2" type="body"/>
          </p:nvPr>
        </p:nvSpPr>
        <p:spPr>
          <a:xfrm>
            <a:off x="4685500" y="1393425"/>
            <a:ext cx="3767400" cy="2917800"/>
          </a:xfrm>
          <a:prstGeom prst="rect">
            <a:avLst/>
          </a:prstGeom>
        </p:spPr>
        <p:txBody>
          <a:bodyPr anchorCtr="0" anchor="t" bIns="91425" lIns="91425" spcFirstLastPara="1" rIns="91425" wrap="square" tIns="91425">
            <a:noAutofit/>
          </a:bodyPr>
          <a:lstStyle>
            <a:lvl1pPr indent="-355600" lvl="0" marL="457200">
              <a:spcBef>
                <a:spcPts val="600"/>
              </a:spcBef>
              <a:spcAft>
                <a:spcPts val="0"/>
              </a:spcAft>
              <a:buSzPts val="2000"/>
              <a:buChar char="▣"/>
              <a:defRPr sz="2000"/>
            </a:lvl1pPr>
            <a:lvl2pPr indent="-355600" lvl="1" marL="914400">
              <a:spcBef>
                <a:spcPts val="0"/>
              </a:spcBef>
              <a:spcAft>
                <a:spcPts val="0"/>
              </a:spcAft>
              <a:buSzPts val="2000"/>
              <a:buChar char="□"/>
              <a:defRPr sz="2000"/>
            </a:lvl2pPr>
            <a:lvl3pPr indent="-355600" lvl="2" marL="1371600">
              <a:spcBef>
                <a:spcPts val="0"/>
              </a:spcBef>
              <a:spcAft>
                <a:spcPts val="0"/>
              </a:spcAft>
              <a:buSzPts val="2000"/>
              <a:buChar char="■"/>
              <a:defRPr sz="2000"/>
            </a:lvl3pPr>
            <a:lvl4pPr indent="-355600" lvl="3" marL="1828800">
              <a:spcBef>
                <a:spcPts val="0"/>
              </a:spcBef>
              <a:spcAft>
                <a:spcPts val="0"/>
              </a:spcAft>
              <a:buSzPts val="2000"/>
              <a:buChar char="●"/>
              <a:defRPr sz="2000"/>
            </a:lvl4pPr>
            <a:lvl5pPr indent="-355600" lvl="4" marL="2286000">
              <a:spcBef>
                <a:spcPts val="0"/>
              </a:spcBef>
              <a:spcAft>
                <a:spcPts val="0"/>
              </a:spcAft>
              <a:buSzPts val="2000"/>
              <a:buChar char="○"/>
              <a:defRPr sz="2000"/>
            </a:lvl5pPr>
            <a:lvl6pPr indent="-355600" lvl="5" marL="2743200">
              <a:spcBef>
                <a:spcPts val="0"/>
              </a:spcBef>
              <a:spcAft>
                <a:spcPts val="0"/>
              </a:spcAft>
              <a:buSzPts val="2000"/>
              <a:buChar char="■"/>
              <a:defRPr sz="2000"/>
            </a:lvl6pPr>
            <a:lvl7pPr indent="-355600" lvl="6" marL="3200400">
              <a:spcBef>
                <a:spcPts val="0"/>
              </a:spcBef>
              <a:spcAft>
                <a:spcPts val="0"/>
              </a:spcAft>
              <a:buSzPts val="2000"/>
              <a:buChar char="●"/>
              <a:defRPr sz="2000"/>
            </a:lvl7pPr>
            <a:lvl8pPr indent="-355600" lvl="7" marL="3657600">
              <a:spcBef>
                <a:spcPts val="0"/>
              </a:spcBef>
              <a:spcAft>
                <a:spcPts val="0"/>
              </a:spcAft>
              <a:buSzPts val="2000"/>
              <a:buChar char="○"/>
              <a:defRPr sz="2000"/>
            </a:lvl8pPr>
            <a:lvl9pPr indent="-355600" lvl="8" marL="4114800">
              <a:spcBef>
                <a:spcPts val="0"/>
              </a:spcBef>
              <a:spcAft>
                <a:spcPts val="0"/>
              </a:spcAft>
              <a:buSzPts val="2000"/>
              <a:buChar char="■"/>
              <a:defRPr sz="2000"/>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 3 columns">
  <p:cSld name="TITLE_AND_TWO_COLUMNS_1">
    <p:spTree>
      <p:nvGrpSpPr>
        <p:cNvPr id="44" name="Shape 44"/>
        <p:cNvGrpSpPr/>
        <p:nvPr/>
      </p:nvGrpSpPr>
      <p:grpSpPr>
        <a:xfrm>
          <a:off x="0" y="0"/>
          <a:ext cx="0" cy="0"/>
          <a:chOff x="0" y="0"/>
          <a:chExt cx="0" cy="0"/>
        </a:xfrm>
      </p:grpSpPr>
      <p:sp>
        <p:nvSpPr>
          <p:cNvPr id="45" name="Google Shape;45;p7"/>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6" name="Google Shape;46;p7"/>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47" name="Google Shape;47;p7"/>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48" name="Google Shape;48;p7"/>
          <p:cNvSpPr txBox="1"/>
          <p:nvPr>
            <p:ph idx="1" type="body"/>
          </p:nvPr>
        </p:nvSpPr>
        <p:spPr>
          <a:xfrm>
            <a:off x="691200"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49" name="Google Shape;49;p7"/>
          <p:cNvSpPr txBox="1"/>
          <p:nvPr>
            <p:ph idx="2" type="body"/>
          </p:nvPr>
        </p:nvSpPr>
        <p:spPr>
          <a:xfrm>
            <a:off x="3321088"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
        <p:nvSpPr>
          <p:cNvPr id="50" name="Google Shape;50;p7"/>
          <p:cNvSpPr txBox="1"/>
          <p:nvPr>
            <p:ph idx="3" type="body"/>
          </p:nvPr>
        </p:nvSpPr>
        <p:spPr>
          <a:xfrm>
            <a:off x="5950975" y="1393425"/>
            <a:ext cx="2501700" cy="2989200"/>
          </a:xfrm>
          <a:prstGeom prst="rect">
            <a:avLst/>
          </a:prstGeom>
        </p:spPr>
        <p:txBody>
          <a:bodyPr anchorCtr="0" anchor="t" bIns="91425" lIns="91425" spcFirstLastPara="1" rIns="91425" wrap="square" tIns="91425">
            <a:noAutofit/>
          </a:bodyPr>
          <a:lstStyle>
            <a:lvl1pPr indent="-342900" lvl="0" marL="457200" rtl="0">
              <a:spcBef>
                <a:spcPts val="600"/>
              </a:spcBef>
              <a:spcAft>
                <a:spcPts val="0"/>
              </a:spcAft>
              <a:buSzPts val="1800"/>
              <a:buChar char="▣"/>
              <a:defRPr sz="1800"/>
            </a:lvl1pPr>
            <a:lvl2pPr indent="-342900" lvl="1" marL="914400" rtl="0">
              <a:spcBef>
                <a:spcPts val="0"/>
              </a:spcBef>
              <a:spcAft>
                <a:spcPts val="0"/>
              </a:spcAft>
              <a:buSzPts val="1800"/>
              <a:buChar char="□"/>
              <a:defRPr sz="1800"/>
            </a:lvl2pPr>
            <a:lvl3pPr indent="-342900" lvl="2" marL="1371600" rtl="0">
              <a:spcBef>
                <a:spcPts val="0"/>
              </a:spcBef>
              <a:spcAft>
                <a:spcPts val="0"/>
              </a:spcAft>
              <a:buSzPts val="1800"/>
              <a:buChar char="■"/>
              <a:defRPr sz="1800"/>
            </a:lvl3pPr>
            <a:lvl4pPr indent="-342900" lvl="3" marL="1828800" rtl="0">
              <a:spcBef>
                <a:spcPts val="0"/>
              </a:spcBef>
              <a:spcAft>
                <a:spcPts val="0"/>
              </a:spcAft>
              <a:buSzPts val="1800"/>
              <a:buChar char="●"/>
              <a:defRPr sz="1800"/>
            </a:lvl4pPr>
            <a:lvl5pPr indent="-342900" lvl="4" marL="2286000" rtl="0">
              <a:spcBef>
                <a:spcPts val="0"/>
              </a:spcBef>
              <a:spcAft>
                <a:spcPts val="0"/>
              </a:spcAft>
              <a:buSzPts val="1800"/>
              <a:buChar char="○"/>
              <a:defRPr sz="1800"/>
            </a:lvl5pPr>
            <a:lvl6pPr indent="-342900" lvl="5" marL="2743200" rtl="0">
              <a:spcBef>
                <a:spcPts val="0"/>
              </a:spcBef>
              <a:spcAft>
                <a:spcPts val="0"/>
              </a:spcAft>
              <a:buSzPts val="1800"/>
              <a:buChar char="■"/>
              <a:defRPr sz="1800"/>
            </a:lvl6pPr>
            <a:lvl7pPr indent="-342900" lvl="6" marL="3200400" rtl="0">
              <a:spcBef>
                <a:spcPts val="0"/>
              </a:spcBef>
              <a:spcAft>
                <a:spcPts val="0"/>
              </a:spcAft>
              <a:buSzPts val="1800"/>
              <a:buChar char="●"/>
              <a:defRPr sz="1800"/>
            </a:lvl7pPr>
            <a:lvl8pPr indent="-342900" lvl="7" marL="3657600" rtl="0">
              <a:spcBef>
                <a:spcPts val="0"/>
              </a:spcBef>
              <a:spcAft>
                <a:spcPts val="0"/>
              </a:spcAft>
              <a:buSzPts val="1800"/>
              <a:buChar char="○"/>
              <a:defRPr sz="1800"/>
            </a:lvl8pPr>
            <a:lvl9pPr indent="-342900" lvl="8" marL="4114800" rtl="0">
              <a:spcBef>
                <a:spcPts val="0"/>
              </a:spcBef>
              <a:spcAft>
                <a:spcPts val="0"/>
              </a:spcAft>
              <a:buSzPts val="1800"/>
              <a:buChar char="■"/>
              <a:defRPr sz="1800"/>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Title only" type="titleOnly">
  <p:cSld name="TITLE_ONLY">
    <p:spTree>
      <p:nvGrpSpPr>
        <p:cNvPr id="51" name="Shape 51"/>
        <p:cNvGrpSpPr/>
        <p:nvPr/>
      </p:nvGrpSpPr>
      <p:grpSpPr>
        <a:xfrm>
          <a:off x="0" y="0"/>
          <a:ext cx="0" cy="0"/>
          <a:chOff x="0" y="0"/>
          <a:chExt cx="0" cy="0"/>
        </a:xfrm>
      </p:grpSpPr>
      <p:sp>
        <p:nvSpPr>
          <p:cNvPr id="52" name="Google Shape;52;p8"/>
          <p:cNvSpPr/>
          <p:nvPr/>
        </p:nvSpPr>
        <p:spPr>
          <a:xfrm>
            <a:off x="0" y="0"/>
            <a:ext cx="1005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3" name="Google Shape;53;p8"/>
          <p:cNvSpPr/>
          <p:nvPr/>
        </p:nvSpPr>
        <p:spPr>
          <a:xfrm>
            <a:off x="813273" y="1205841"/>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4" name="Google Shape;54;p8"/>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lvl1pPr lvl="0">
              <a:spcBef>
                <a:spcPts val="0"/>
              </a:spcBef>
              <a:spcAft>
                <a:spcPts val="0"/>
              </a:spcAft>
              <a:buSzPts val="3000"/>
              <a:buNone/>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Caption">
  <p:cSld name="CAPTION_ONLY">
    <p:spTree>
      <p:nvGrpSpPr>
        <p:cNvPr id="55" name="Shape 55"/>
        <p:cNvGrpSpPr/>
        <p:nvPr/>
      </p:nvGrpSpPr>
      <p:grpSpPr>
        <a:xfrm>
          <a:off x="0" y="0"/>
          <a:ext cx="0" cy="0"/>
          <a:chOff x="0" y="0"/>
          <a:chExt cx="0" cy="0"/>
        </a:xfrm>
      </p:grpSpPr>
      <p:sp>
        <p:nvSpPr>
          <p:cNvPr id="56" name="Google Shape;56;p9"/>
          <p:cNvSpPr/>
          <p:nvPr/>
        </p:nvSpPr>
        <p:spPr>
          <a:xfrm>
            <a:off x="3805198" y="4524492"/>
            <a:ext cx="1533600" cy="103200"/>
          </a:xfrm>
          <a:prstGeom prst="rect">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57" name="Google Shape;57;p9"/>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matchingName="Blank" type="blank">
  <p:cSld name="BLANK">
    <p:bg>
      <p:bgPr>
        <a:solidFill>
          <a:schemeClr val="accent1"/>
        </a:solidFill>
      </p:bgPr>
    </p:bg>
    <p:spTree>
      <p:nvGrpSpPr>
        <p:cNvPr id="58" name="Shape 58"/>
        <p:cNvGrpSpPr/>
        <p:nvPr/>
      </p:nvGrpSpPr>
      <p:grpSpPr>
        <a:xfrm>
          <a:off x="0" y="0"/>
          <a:ext cx="0" cy="0"/>
          <a:chOff x="0" y="0"/>
          <a:chExt cx="0" cy="0"/>
        </a:xfrm>
      </p:grpSpPr>
      <p:sp>
        <p:nvSpPr>
          <p:cNvPr id="59" name="Google Shape;59;p10"/>
          <p:cNvSpPr/>
          <p:nvPr/>
        </p:nvSpPr>
        <p:spPr>
          <a:xfrm>
            <a:off x="-4" y="5040225"/>
            <a:ext cx="9144000" cy="1032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9.xml"/><Relationship Id="rId10" Type="http://schemas.openxmlformats.org/officeDocument/2006/relationships/slideLayout" Target="../slideLayouts/slideLayout8.xml"/><Relationship Id="rId13" Type="http://schemas.openxmlformats.org/officeDocument/2006/relationships/slideLayout" Target="../slideLayouts/slideLayout11.xml"/><Relationship Id="rId12" Type="http://schemas.openxmlformats.org/officeDocument/2006/relationships/slideLayout" Target="../slideLayouts/slideLayout10.xml"/><Relationship Id="rId1" Type="http://schemas.openxmlformats.org/officeDocument/2006/relationships/image" Target="../media/image2.png"/><Relationship Id="rId2" Type="http://schemas.openxmlformats.org/officeDocument/2006/relationships/image" Target="../media/image1.png"/><Relationship Id="rId3" Type="http://schemas.openxmlformats.org/officeDocument/2006/relationships/slideLayout" Target="../slideLayouts/slideLayout1.xml"/><Relationship Id="rId4" Type="http://schemas.openxmlformats.org/officeDocument/2006/relationships/slideLayout" Target="../slideLayouts/slideLayout2.xml"/><Relationship Id="rId9" Type="http://schemas.openxmlformats.org/officeDocument/2006/relationships/slideLayout" Target="../slideLayouts/slideLayout7.xml"/><Relationship Id="rId14" Type="http://schemas.openxmlformats.org/officeDocument/2006/relationships/theme" Target="../theme/theme2.xml"/><Relationship Id="rId5" Type="http://schemas.openxmlformats.org/officeDocument/2006/relationships/slideLayout" Target="../slideLayouts/slideLayout3.xml"/><Relationship Id="rId6" Type="http://schemas.openxmlformats.org/officeDocument/2006/relationships/slideLayout" Target="../slideLayouts/slideLayout4.xml"/><Relationship Id="rId7" Type="http://schemas.openxmlformats.org/officeDocument/2006/relationships/slideLayout" Target="../slideLayouts/slideLayout5.xml"/><Relationship Id="rId8"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name="simple-light">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691200" y="628125"/>
            <a:ext cx="7761600" cy="493500"/>
          </a:xfrm>
          <a:prstGeom prst="rect">
            <a:avLst/>
          </a:prstGeom>
          <a:noFill/>
          <a:ln>
            <a:noFill/>
          </a:ln>
        </p:spPr>
        <p:txBody>
          <a:bodyPr anchorCtr="0" anchor="b" bIns="91425" lIns="91425" spcFirstLastPara="1" rIns="91425" wrap="square" tIns="91425">
            <a:noAutofit/>
          </a:bodyPr>
          <a:lstStyle>
            <a:lvl1pPr lvl="0">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1pPr>
            <a:lvl2pPr lvl="1">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2pPr>
            <a:lvl3pPr lvl="2">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3pPr>
            <a:lvl4pPr lvl="3">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4pPr>
            <a:lvl5pPr lvl="4">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5pPr>
            <a:lvl6pPr lvl="5">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6pPr>
            <a:lvl7pPr lvl="6">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7pPr>
            <a:lvl8pPr lvl="7">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8pPr>
            <a:lvl9pPr lvl="8">
              <a:spcBef>
                <a:spcPts val="0"/>
              </a:spcBef>
              <a:spcAft>
                <a:spcPts val="0"/>
              </a:spcAft>
              <a:buClr>
                <a:schemeClr val="dk1"/>
              </a:buClr>
              <a:buSzPts val="3000"/>
              <a:buFont typeface="Montserrat"/>
              <a:buNone/>
              <a:defRPr b="1" sz="30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691200" y="1511100"/>
            <a:ext cx="7761600" cy="2868900"/>
          </a:xfrm>
          <a:prstGeom prst="rect">
            <a:avLst/>
          </a:prstGeom>
          <a:noFill/>
          <a:ln>
            <a:noFill/>
          </a:ln>
        </p:spPr>
        <p:txBody>
          <a:bodyPr anchorCtr="0" anchor="t" bIns="91425" lIns="91425" spcFirstLastPara="1" rIns="91425" wrap="square" tIns="91425">
            <a:noAutofit/>
          </a:bodyPr>
          <a:lstStyle>
            <a:lvl1pPr indent="-381000" lvl="0" marL="457200">
              <a:spcBef>
                <a:spcPts val="60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1pPr>
            <a:lvl2pPr indent="-381000" lvl="1" marL="9144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2pPr>
            <a:lvl3pPr indent="-381000" lvl="2" marL="1371600">
              <a:spcBef>
                <a:spcPts val="0"/>
              </a:spcBef>
              <a:spcAft>
                <a:spcPts val="0"/>
              </a:spcAft>
              <a:buClr>
                <a:schemeClr val="accent2"/>
              </a:buClr>
              <a:buSzPts val="2400"/>
              <a:buFont typeface="Montserrat"/>
              <a:buChar char="■"/>
              <a:defRPr sz="2400">
                <a:solidFill>
                  <a:schemeClr val="dk1"/>
                </a:solidFill>
                <a:latin typeface="Montserrat"/>
                <a:ea typeface="Montserrat"/>
                <a:cs typeface="Montserrat"/>
                <a:sym typeface="Montserrat"/>
              </a:defRPr>
            </a:lvl3pPr>
            <a:lvl4pPr indent="-381000" lvl="3" marL="18288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4pPr>
            <a:lvl5pPr indent="-381000" lvl="4" marL="22860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5pPr>
            <a:lvl6pPr indent="-381000" lvl="5" marL="27432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6pPr>
            <a:lvl7pPr indent="-381000" lvl="6" marL="32004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7pPr>
            <a:lvl8pPr indent="-381000" lvl="7" marL="36576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8pPr>
            <a:lvl9pPr indent="-381000" lvl="8" marL="4114800">
              <a:spcBef>
                <a:spcPts val="0"/>
              </a:spcBef>
              <a:spcAft>
                <a:spcPts val="0"/>
              </a:spcAft>
              <a:buClr>
                <a:schemeClr val="dk1"/>
              </a:buClr>
              <a:buSzPts val="2400"/>
              <a:buFont typeface="Montserrat"/>
              <a:buChar char="■"/>
              <a:defRPr sz="2400">
                <a:solidFill>
                  <a:schemeClr val="dk1"/>
                </a:solidFill>
                <a:latin typeface="Montserrat"/>
                <a:ea typeface="Montserrat"/>
                <a:cs typeface="Montserrat"/>
                <a:sym typeface="Montserrat"/>
              </a:defRPr>
            </a:lvl9pPr>
          </a:lstStyle>
          <a:p/>
        </p:txBody>
      </p:sp>
      <p:grpSp>
        <p:nvGrpSpPr>
          <p:cNvPr id="8" name="Google Shape;8;p1"/>
          <p:cNvGrpSpPr/>
          <p:nvPr/>
        </p:nvGrpSpPr>
        <p:grpSpPr>
          <a:xfrm>
            <a:off x="5469700" y="4599600"/>
            <a:ext cx="3902888" cy="467700"/>
            <a:chOff x="2529200" y="4672525"/>
            <a:chExt cx="3902888" cy="467700"/>
          </a:xfrm>
        </p:grpSpPr>
        <p:sp>
          <p:nvSpPr>
            <p:cNvPr id="9" name="Google Shape;9;p1"/>
            <p:cNvSpPr txBox="1"/>
            <p:nvPr/>
          </p:nvSpPr>
          <p:spPr>
            <a:xfrm>
              <a:off x="2529200" y="4740025"/>
              <a:ext cx="3590400" cy="3327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t/>
              </a:r>
              <a:endParaRPr>
                <a:latin typeface="Montserrat"/>
                <a:ea typeface="Montserrat"/>
                <a:cs typeface="Montserrat"/>
                <a:sym typeface="Montserrat"/>
              </a:endParaRPr>
            </a:p>
          </p:txBody>
        </p:sp>
        <p:pic>
          <p:nvPicPr>
            <p:cNvPr id="10" name="Google Shape;10;p1"/>
            <p:cNvPicPr preferRelativeResize="0"/>
            <p:nvPr/>
          </p:nvPicPr>
          <p:blipFill>
            <a:blip r:embed="rId1">
              <a:alphaModFix/>
            </a:blip>
            <a:stretch>
              <a:fillRect/>
            </a:stretch>
          </p:blipFill>
          <p:spPr>
            <a:xfrm>
              <a:off x="4234588" y="4734925"/>
              <a:ext cx="342900" cy="342900"/>
            </a:xfrm>
            <a:prstGeom prst="rect">
              <a:avLst/>
            </a:prstGeom>
            <a:noFill/>
            <a:ln>
              <a:noFill/>
            </a:ln>
          </p:spPr>
        </p:pic>
        <p:pic>
          <p:nvPicPr>
            <p:cNvPr id="11" name="Google Shape;11;p1"/>
            <p:cNvPicPr preferRelativeResize="0"/>
            <p:nvPr/>
          </p:nvPicPr>
          <p:blipFill>
            <a:blip r:embed="rId2">
              <a:alphaModFix/>
            </a:blip>
            <a:stretch>
              <a:fillRect/>
            </a:stretch>
          </p:blipFill>
          <p:spPr>
            <a:xfrm>
              <a:off x="2909488" y="4734925"/>
              <a:ext cx="342900" cy="342900"/>
            </a:xfrm>
            <a:prstGeom prst="rect">
              <a:avLst/>
            </a:prstGeom>
            <a:noFill/>
            <a:ln>
              <a:noFill/>
            </a:ln>
          </p:spPr>
        </p:pic>
        <p:sp>
          <p:nvSpPr>
            <p:cNvPr id="12" name="Google Shape;12;p1"/>
            <p:cNvSpPr txBox="1"/>
            <p:nvPr/>
          </p:nvSpPr>
          <p:spPr>
            <a:xfrm>
              <a:off x="3252400" y="4672525"/>
              <a:ext cx="982200" cy="46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@nzender</a:t>
              </a:r>
              <a:endParaRPr sz="1200">
                <a:solidFill>
                  <a:schemeClr val="dk1"/>
                </a:solidFill>
                <a:latin typeface="Montserrat"/>
                <a:ea typeface="Montserrat"/>
                <a:cs typeface="Montserrat"/>
                <a:sym typeface="Montserrat"/>
              </a:endParaRPr>
            </a:p>
          </p:txBody>
        </p:sp>
        <p:sp>
          <p:nvSpPr>
            <p:cNvPr id="13" name="Google Shape;13;p1"/>
            <p:cNvSpPr txBox="1"/>
            <p:nvPr/>
          </p:nvSpPr>
          <p:spPr>
            <a:xfrm>
              <a:off x="4577488" y="4672525"/>
              <a:ext cx="1854600" cy="467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200">
                  <a:solidFill>
                    <a:schemeClr val="dk1"/>
                  </a:solidFill>
                  <a:latin typeface="Montserrat"/>
                  <a:ea typeface="Montserrat"/>
                  <a:cs typeface="Montserrat"/>
                  <a:sym typeface="Montserrat"/>
                </a:rPr>
                <a:t>nathanzender.com</a:t>
              </a:r>
              <a:endParaRPr sz="1200">
                <a:solidFill>
                  <a:schemeClr val="dk1"/>
                </a:solidFill>
                <a:latin typeface="Montserrat"/>
                <a:ea typeface="Montserrat"/>
                <a:cs typeface="Montserrat"/>
                <a:sym typeface="Montserrat"/>
              </a:endParaRPr>
            </a:p>
          </p:txBody>
        </p:sp>
      </p:grpSp>
    </p:spTree>
  </p:cSld>
  <p:clrMap accent1="accent1" accent2="accent2" accent3="accent3" accent4="accent4" accent5="accent5" accent6="accent6" bg1="lt1" bg2="dk2" tx1="dk1" tx2="lt2" folHlink="folHlink" hlink="hlink"/>
  <p:sldLayoutIdLst>
    <p:sldLayoutId id="2147483648" r:id="rId3"/>
    <p:sldLayoutId id="2147483649" r:id="rId4"/>
    <p:sldLayoutId id="2147483650"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Lst>
  <p:transition>
    <p:fade thruBlk="1"/>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image" Target="../media/image25.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2.xml"/><Relationship Id="rId3" Type="http://schemas.openxmlformats.org/officeDocument/2006/relationships/image" Target="../media/image23.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4.xml"/><Relationship Id="rId3" Type="http://schemas.openxmlformats.org/officeDocument/2006/relationships/image" Target="../media/image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6.xml"/><Relationship Id="rId3" Type="http://schemas.openxmlformats.org/officeDocument/2006/relationships/image" Target="../media/image7.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7.xml"/><Relationship Id="rId3" Type="http://schemas.openxmlformats.org/officeDocument/2006/relationships/image" Target="../media/image21.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8.xml"/><Relationship Id="rId3" Type="http://schemas.openxmlformats.org/officeDocument/2006/relationships/image" Target="../media/image1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9.xml"/><Relationship Id="rId3" Type="http://schemas.openxmlformats.org/officeDocument/2006/relationships/image" Target="../media/image8.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xml"/><Relationship Id="rId3" Type="http://schemas.openxmlformats.org/officeDocument/2006/relationships/image" Target="../media/image3.jp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0.xml"/><Relationship Id="rId3" Type="http://schemas.openxmlformats.org/officeDocument/2006/relationships/image" Target="../media/image10.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1.xml"/><Relationship Id="rId3" Type="http://schemas.openxmlformats.org/officeDocument/2006/relationships/image" Target="../media/image15.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26.xml"/><Relationship Id="rId3" Type="http://schemas.openxmlformats.org/officeDocument/2006/relationships/hyperlink" Target="http://bit.ly/2tpFHEF"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8.xml"/><Relationship Id="rId3" Type="http://schemas.openxmlformats.org/officeDocument/2006/relationships/image" Target="../media/image2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xml"/><Relationship Id="rId3" Type="http://schemas.openxmlformats.org/officeDocument/2006/relationships/image" Target="../media/image19.gi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0.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1.xml"/><Relationship Id="rId3" Type="http://schemas.openxmlformats.org/officeDocument/2006/relationships/image" Target="../media/image12.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2.xml"/><Relationship Id="rId3" Type="http://schemas.openxmlformats.org/officeDocument/2006/relationships/image" Target="../media/image1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4.xml"/><Relationship Id="rId3" Type="http://schemas.openxmlformats.org/officeDocument/2006/relationships/image" Target="../media/image53.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5.xml"/><Relationship Id="rId3" Type="http://schemas.openxmlformats.org/officeDocument/2006/relationships/image" Target="../media/image50.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6.xml"/><Relationship Id="rId3" Type="http://schemas.openxmlformats.org/officeDocument/2006/relationships/image" Target="../media/image48.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7.xml"/><Relationship Id="rId3" Type="http://schemas.openxmlformats.org/officeDocument/2006/relationships/image" Target="../media/image5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39.xml"/><Relationship Id="rId3" Type="http://schemas.openxmlformats.org/officeDocument/2006/relationships/image" Target="../media/image2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xml"/><Relationship Id="rId3" Type="http://schemas.openxmlformats.org/officeDocument/2006/relationships/image" Target="../media/image13.gi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2.xml"/><Relationship Id="rId3" Type="http://schemas.openxmlformats.org/officeDocument/2006/relationships/image" Target="../media/image17.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3.xml"/><Relationship Id="rId3" Type="http://schemas.openxmlformats.org/officeDocument/2006/relationships/image" Target="../media/image34.png"/></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4.xml"/><Relationship Id="rId3" Type="http://schemas.openxmlformats.org/officeDocument/2006/relationships/image" Target="../media/image46.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46.xml"/><Relationship Id="rId3" Type="http://schemas.openxmlformats.org/officeDocument/2006/relationships/image" Target="../media/image5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47.xml"/><Relationship Id="rId3" Type="http://schemas.openxmlformats.org/officeDocument/2006/relationships/image" Target="../media/image33.gif"/></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49.xml"/><Relationship Id="rId3"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16.png"/><Relationship Id="rId4" Type="http://schemas.openxmlformats.org/officeDocument/2006/relationships/image" Target="../media/image6.jpg"/></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2.xml"/><Relationship Id="rId3" Type="http://schemas.openxmlformats.org/officeDocument/2006/relationships/image" Target="../media/image22.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3.xml"/><Relationship Id="rId3" Type="http://schemas.openxmlformats.org/officeDocument/2006/relationships/image" Target="../media/image2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4.xml"/><Relationship Id="rId3" Type="http://schemas.openxmlformats.org/officeDocument/2006/relationships/image" Target="../media/image18.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5.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56.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5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8.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59.xml"/><Relationship Id="rId3"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0.xml"/><Relationship Id="rId3" Type="http://schemas.openxmlformats.org/officeDocument/2006/relationships/image" Target="../media/image45.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1.xml"/><Relationship Id="rId3" Type="http://schemas.openxmlformats.org/officeDocument/2006/relationships/image" Target="../media/image43.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2.xml"/><Relationship Id="rId3" Type="http://schemas.openxmlformats.org/officeDocument/2006/relationships/image" Target="../media/image42.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3.xml"/><Relationship Id="rId3" Type="http://schemas.openxmlformats.org/officeDocument/2006/relationships/image" Target="../media/image20.png"/></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4.xml"/><Relationship Id="rId3" Type="http://schemas.openxmlformats.org/officeDocument/2006/relationships/image" Target="../media/image2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5.xml"/><Relationship Id="rId3" Type="http://schemas.openxmlformats.org/officeDocument/2006/relationships/image" Target="../media/image30.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6.xml"/><Relationship Id="rId3" Type="http://schemas.openxmlformats.org/officeDocument/2006/relationships/image" Target="../media/image44.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7.xml"/><Relationship Id="rId3" Type="http://schemas.openxmlformats.org/officeDocument/2006/relationships/image" Target="../media/image41.png"/></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8.xml"/><Relationship Id="rId3" Type="http://schemas.openxmlformats.org/officeDocument/2006/relationships/image" Target="../media/image38.png"/></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69.xml"/><Relationship Id="rId3"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0.xml"/><Relationship Id="rId3" Type="http://schemas.openxmlformats.org/officeDocument/2006/relationships/image" Target="../media/image32.png"/></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1.xml"/><Relationship Id="rId3" Type="http://schemas.openxmlformats.org/officeDocument/2006/relationships/image" Target="../media/image49.png"/></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2.xml"/><Relationship Id="rId3" Type="http://schemas.openxmlformats.org/officeDocument/2006/relationships/image" Target="../media/image47.png"/></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3.xml"/><Relationship Id="rId3" Type="http://schemas.openxmlformats.org/officeDocument/2006/relationships/image" Target="../media/image37.png"/></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4.xml"/><Relationship Id="rId3" Type="http://schemas.openxmlformats.org/officeDocument/2006/relationships/image" Target="../media/image35.png"/></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5.xml"/><Relationship Id="rId3" Type="http://schemas.openxmlformats.org/officeDocument/2006/relationships/image" Target="../media/image40.png"/></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76.xml"/><Relationship Id="rId3" Type="http://schemas.openxmlformats.org/officeDocument/2006/relationships/image" Target="../media/image39.png"/></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78.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79.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80.xml"/></Relationships>
</file>

<file path=ppt/slides/_rels/slide81.xml.rels><?xml version="1.0" encoding="UTF-8" standalone="yes"?><Relationships xmlns="http://schemas.openxmlformats.org/package/2006/relationships"><Relationship Id="rId11" Type="http://schemas.openxmlformats.org/officeDocument/2006/relationships/hyperlink" Target="https://debezium.io/" TargetMode="External"/><Relationship Id="rId10" Type="http://schemas.openxmlformats.org/officeDocument/2006/relationships/hyperlink" Target="http://bit.ly/2tpFHEF" TargetMode="External"/><Relationship Id="rId12" Type="http://schemas.openxmlformats.org/officeDocument/2006/relationships/hyperlink" Target="https://www.confluent.io/blog/no-more-silos-how-to-integrate-your-databases-with-apache-kafka-and-cdc/" TargetMode="External"/><Relationship Id="rId1" Type="http://schemas.openxmlformats.org/officeDocument/2006/relationships/slideLayout" Target="../slideLayouts/slideLayout4.xml"/><Relationship Id="rId2" Type="http://schemas.openxmlformats.org/officeDocument/2006/relationships/notesSlide" Target="../notesSlides/notesSlide81.xml"/><Relationship Id="rId3" Type="http://schemas.openxmlformats.org/officeDocument/2006/relationships/hyperlink" Target="https://www.qlik.com/us/products/attunity-replicate" TargetMode="External"/><Relationship Id="rId4" Type="http://schemas.openxmlformats.org/officeDocument/2006/relationships/hyperlink" Target="http://bit.ly/2PDmdoz" TargetMode="External"/><Relationship Id="rId9" Type="http://schemas.openxmlformats.org/officeDocument/2006/relationships/hyperlink" Target="https://docs.confluent.io/current/connect/index.html" TargetMode="External"/><Relationship Id="rId5" Type="http://schemas.openxmlformats.org/officeDocument/2006/relationships/hyperlink" Target="https://kafka.apache.org/quickstart" TargetMode="External"/><Relationship Id="rId6" Type="http://schemas.openxmlformats.org/officeDocument/2006/relationships/hyperlink" Target="https://cwiki.apache.org/confluence/display/KAFKA/KIP-186%3A+Increase+offsets+retention+default+to+7+days" TargetMode="External"/><Relationship Id="rId7" Type="http://schemas.openxmlformats.org/officeDocument/2006/relationships/hyperlink" Target="https://docs.confluent.io/current/ksql/docs/index.html" TargetMode="External"/><Relationship Id="rId8" Type="http://schemas.openxmlformats.org/officeDocument/2006/relationships/hyperlink" Target="https://docs.confluent.io/current/schema-registry/index.html" TargetMode="Externa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 Id="rId3"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67" name="Shape 67"/>
        <p:cNvGrpSpPr/>
        <p:nvPr/>
      </p:nvGrpSpPr>
      <p:grpSpPr>
        <a:xfrm>
          <a:off x="0" y="0"/>
          <a:ext cx="0" cy="0"/>
          <a:chOff x="0" y="0"/>
          <a:chExt cx="0" cy="0"/>
        </a:xfrm>
      </p:grpSpPr>
      <p:sp>
        <p:nvSpPr>
          <p:cNvPr id="68" name="Google Shape;68;p13"/>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Event Processing without Breaking Production</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7" name="Shape 117"/>
        <p:cNvGrpSpPr/>
        <p:nvPr/>
      </p:nvGrpSpPr>
      <p:grpSpPr>
        <a:xfrm>
          <a:off x="0" y="0"/>
          <a:ext cx="0" cy="0"/>
          <a:chOff x="0" y="0"/>
          <a:chExt cx="0" cy="0"/>
        </a:xfrm>
      </p:grpSpPr>
      <p:pic>
        <p:nvPicPr>
          <p:cNvPr id="118" name="Google Shape;118;p22"/>
          <p:cNvPicPr preferRelativeResize="0"/>
          <p:nvPr/>
        </p:nvPicPr>
        <p:blipFill>
          <a:blip r:embed="rId3">
            <a:alphaModFix/>
          </a:blip>
          <a:stretch>
            <a:fillRect/>
          </a:stretch>
        </p:blipFill>
        <p:spPr>
          <a:xfrm>
            <a:off x="550750" y="43300"/>
            <a:ext cx="8150753" cy="4838701"/>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2" name="Shape 122"/>
        <p:cNvGrpSpPr/>
        <p:nvPr/>
      </p:nvGrpSpPr>
      <p:grpSpPr>
        <a:xfrm>
          <a:off x="0" y="0"/>
          <a:ext cx="0" cy="0"/>
          <a:chOff x="0" y="0"/>
          <a:chExt cx="0" cy="0"/>
        </a:xfrm>
      </p:grpSpPr>
      <p:sp>
        <p:nvSpPr>
          <p:cNvPr id="123" name="Google Shape;123;p23"/>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Attunity Replicate</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27" name="Shape 127"/>
        <p:cNvGrpSpPr/>
        <p:nvPr/>
      </p:nvGrpSpPr>
      <p:grpSpPr>
        <a:xfrm>
          <a:off x="0" y="0"/>
          <a:ext cx="0" cy="0"/>
          <a:chOff x="0" y="0"/>
          <a:chExt cx="0" cy="0"/>
        </a:xfrm>
      </p:grpSpPr>
      <p:pic>
        <p:nvPicPr>
          <p:cNvPr id="128" name="Google Shape;128;p24"/>
          <p:cNvPicPr preferRelativeResize="0"/>
          <p:nvPr/>
        </p:nvPicPr>
        <p:blipFill>
          <a:blip r:embed="rId3">
            <a:alphaModFix/>
          </a:blip>
          <a:stretch>
            <a:fillRect/>
          </a:stretch>
        </p:blipFill>
        <p:spPr>
          <a:xfrm>
            <a:off x="480000" y="95425"/>
            <a:ext cx="7848873" cy="48387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2" name="Shape 132"/>
        <p:cNvGrpSpPr/>
        <p:nvPr/>
      </p:nvGrpSpPr>
      <p:grpSpPr>
        <a:xfrm>
          <a:off x="0" y="0"/>
          <a:ext cx="0" cy="0"/>
          <a:chOff x="0" y="0"/>
          <a:chExt cx="0" cy="0"/>
        </a:xfrm>
      </p:grpSpPr>
      <p:sp>
        <p:nvSpPr>
          <p:cNvPr id="133" name="Google Shape;133;p25"/>
          <p:cNvSpPr txBox="1"/>
          <p:nvPr>
            <p:ph idx="1" type="body"/>
          </p:nvPr>
        </p:nvSpPr>
        <p:spPr>
          <a:xfrm>
            <a:off x="3151499" y="1036325"/>
            <a:ext cx="5599200" cy="34566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Attunity Replicate provides a unified platform to replicate, synchronize, distribute, consolidate, and ingest data across all major databases, data warehouses and Hadoop, both on-premise and in the cloud.</a:t>
            </a:r>
            <a:endParaRPr sz="2400">
              <a:highlight>
                <a:srgbClr val="FFFFFF"/>
              </a:highlight>
            </a:endParaRPr>
          </a:p>
          <a:p>
            <a:pPr indent="0" lvl="0" marL="0" rtl="0" algn="l">
              <a:spcBef>
                <a:spcPts val="600"/>
              </a:spcBef>
              <a:spcAft>
                <a:spcPts val="0"/>
              </a:spcAft>
              <a:buNone/>
            </a:pPr>
            <a:r>
              <a:t/>
            </a:r>
            <a:endParaRPr/>
          </a:p>
        </p:txBody>
      </p:sp>
      <p:sp>
        <p:nvSpPr>
          <p:cNvPr id="134" name="Google Shape;134;p25"/>
          <p:cNvSpPr txBox="1"/>
          <p:nvPr/>
        </p:nvSpPr>
        <p:spPr>
          <a:xfrm>
            <a:off x="3151500" y="315425"/>
            <a:ext cx="5747100" cy="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What is it?</a:t>
            </a:r>
            <a:endParaRPr b="1" sz="3000">
              <a:solidFill>
                <a:schemeClr val="dk1"/>
              </a:solidFill>
              <a:latin typeface="Montserrat"/>
              <a:ea typeface="Montserrat"/>
              <a:cs typeface="Montserrat"/>
              <a:sym typeface="Montserrat"/>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38" name="Shape 138"/>
        <p:cNvGrpSpPr/>
        <p:nvPr/>
      </p:nvGrpSpPr>
      <p:grpSpPr>
        <a:xfrm>
          <a:off x="0" y="0"/>
          <a:ext cx="0" cy="0"/>
          <a:chOff x="0" y="0"/>
          <a:chExt cx="0" cy="0"/>
        </a:xfrm>
      </p:grpSpPr>
      <p:sp>
        <p:nvSpPr>
          <p:cNvPr id="139" name="Google Shape;139;p26"/>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a:t>
            </a:r>
            <a:endParaRPr/>
          </a:p>
        </p:txBody>
      </p:sp>
      <p:sp>
        <p:nvSpPr>
          <p:cNvPr id="140" name="Google Shape;140;p26"/>
          <p:cNvSpPr txBox="1"/>
          <p:nvPr>
            <p:ph idx="1" type="body"/>
          </p:nvPr>
        </p:nvSpPr>
        <p:spPr>
          <a:xfrm>
            <a:off x="691200" y="1511100"/>
            <a:ext cx="7761600" cy="805800"/>
          </a:xfrm>
          <a:prstGeom prst="rect">
            <a:avLst/>
          </a:prstGeom>
        </p:spPr>
        <p:txBody>
          <a:bodyPr anchorCtr="0" anchor="t" bIns="91425" lIns="91425" spcFirstLastPara="1" rIns="91425" wrap="square" tIns="91425">
            <a:noAutofit/>
          </a:bodyPr>
          <a:lstStyle/>
          <a:p>
            <a:pPr indent="-400050" lvl="0" marL="457200" rtl="0" algn="l">
              <a:spcBef>
                <a:spcPts val="600"/>
              </a:spcBef>
              <a:spcAft>
                <a:spcPts val="0"/>
              </a:spcAft>
              <a:buSzPts val="2700"/>
              <a:buChar char="●"/>
            </a:pPr>
            <a:r>
              <a:rPr lang="en" sz="2700"/>
              <a:t>Extremely low impact to said </a:t>
            </a:r>
            <a:endParaRPr sz="2700"/>
          </a:p>
        </p:txBody>
      </p:sp>
      <p:pic>
        <p:nvPicPr>
          <p:cNvPr id="141" name="Google Shape;141;p26"/>
          <p:cNvPicPr preferRelativeResize="0"/>
          <p:nvPr/>
        </p:nvPicPr>
        <p:blipFill>
          <a:blip r:embed="rId3">
            <a:alphaModFix/>
          </a:blip>
          <a:stretch>
            <a:fillRect/>
          </a:stretch>
        </p:blipFill>
        <p:spPr>
          <a:xfrm>
            <a:off x="6206150" y="1511100"/>
            <a:ext cx="684500" cy="609275"/>
          </a:xfrm>
          <a:prstGeom prst="rect">
            <a:avLst/>
          </a:prstGeom>
          <a:noFill/>
          <a:ln>
            <a:noFill/>
          </a:ln>
        </p:spPr>
      </p:pic>
      <p:sp>
        <p:nvSpPr>
          <p:cNvPr id="142" name="Google Shape;142;p26"/>
          <p:cNvSpPr txBox="1"/>
          <p:nvPr/>
        </p:nvSpPr>
        <p:spPr>
          <a:xfrm>
            <a:off x="691200" y="1935825"/>
            <a:ext cx="7559400" cy="1749000"/>
          </a:xfrm>
          <a:prstGeom prst="rect">
            <a:avLst/>
          </a:prstGeom>
          <a:noFill/>
          <a:ln>
            <a:noFill/>
          </a:ln>
        </p:spPr>
        <p:txBody>
          <a:bodyPr anchorCtr="0" anchor="t" bIns="91425" lIns="91425" spcFirstLastPara="1" rIns="91425" wrap="square" tIns="91425">
            <a:noAutofit/>
          </a:bodyPr>
          <a:lstStyle/>
          <a:p>
            <a:pPr indent="-400050" lvl="0" marL="457200" rtl="0" algn="l">
              <a:spcBef>
                <a:spcPts val="600"/>
              </a:spcBef>
              <a:spcAft>
                <a:spcPts val="0"/>
              </a:spcAft>
              <a:buClr>
                <a:schemeClr val="accent2"/>
              </a:buClr>
              <a:buSzPts val="2700"/>
              <a:buFont typeface="Montserrat"/>
              <a:buChar char="●"/>
            </a:pPr>
            <a:r>
              <a:rPr lang="en" sz="2700">
                <a:solidFill>
                  <a:schemeClr val="dk1"/>
                </a:solidFill>
                <a:latin typeface="Montserrat"/>
                <a:ea typeface="Montserrat"/>
                <a:cs typeface="Montserrat"/>
                <a:sym typeface="Montserrat"/>
              </a:rPr>
              <a:t>Ease of use/maintenance </a:t>
            </a:r>
            <a:endParaRPr sz="2700">
              <a:solidFill>
                <a:schemeClr val="dk1"/>
              </a:solidFill>
              <a:latin typeface="Montserrat"/>
              <a:ea typeface="Montserrat"/>
              <a:cs typeface="Montserrat"/>
              <a:sym typeface="Montserrat"/>
            </a:endParaRPr>
          </a:p>
          <a:p>
            <a:pPr indent="-400050" lvl="0" marL="457200" rtl="0" algn="l">
              <a:spcBef>
                <a:spcPts val="0"/>
              </a:spcBef>
              <a:spcAft>
                <a:spcPts val="0"/>
              </a:spcAft>
              <a:buClr>
                <a:schemeClr val="accent2"/>
              </a:buClr>
              <a:buSzPts val="2700"/>
              <a:buFont typeface="Montserrat"/>
              <a:buChar char="●"/>
            </a:pPr>
            <a:r>
              <a:rPr lang="en" sz="2700">
                <a:solidFill>
                  <a:schemeClr val="dk1"/>
                </a:solidFill>
                <a:latin typeface="Montserrat"/>
                <a:ea typeface="Montserrat"/>
                <a:cs typeface="Montserrat"/>
                <a:sym typeface="Montserrat"/>
              </a:rPr>
              <a:t>Supports tons of sources and targets (RDBMS, NoSQL, File, etc, etc) </a:t>
            </a:r>
            <a:endParaRPr>
              <a:latin typeface="Montserrat"/>
              <a:ea typeface="Montserrat"/>
              <a:cs typeface="Montserrat"/>
              <a:sym typeface="Montserrat"/>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0">
                                            <p:txEl>
                                              <p:pRg end="0" st="0"/>
                                            </p:txEl>
                                          </p:spTgt>
                                        </p:tgtEl>
                                        <p:attrNameLst>
                                          <p:attrName>style.visibility</p:attrName>
                                        </p:attrNameLst>
                                      </p:cBhvr>
                                      <p:to>
                                        <p:strVal val="visible"/>
                                      </p:to>
                                    </p:set>
                                    <p:animEffect filter="fade" transition="in">
                                      <p:cBhvr>
                                        <p:cTn dur="1000"/>
                                        <p:tgtEl>
                                          <p:spTgt spid="140">
                                            <p:txEl>
                                              <p:pRg end="0" st="0"/>
                                            </p:txEl>
                                          </p:spTgt>
                                        </p:tgtEl>
                                      </p:cBhvr>
                                    </p:animEffect>
                                  </p:childTnLst>
                                </p:cTn>
                              </p:par>
                              <p:par>
                                <p:cTn fill="hold" nodeType="withEffect" presetClass="entr" presetID="10" presetSubtype="0">
                                  <p:stCondLst>
                                    <p:cond delay="0"/>
                                  </p:stCondLst>
                                  <p:childTnLst>
                                    <p:set>
                                      <p:cBhvr>
                                        <p:cTn dur="1" fill="hold">
                                          <p:stCondLst>
                                            <p:cond delay="0"/>
                                          </p:stCondLst>
                                        </p:cTn>
                                        <p:tgtEl>
                                          <p:spTgt spid="141"/>
                                        </p:tgtEl>
                                        <p:attrNameLst>
                                          <p:attrName>style.visibility</p:attrName>
                                        </p:attrNameLst>
                                      </p:cBhvr>
                                      <p:to>
                                        <p:strVal val="visible"/>
                                      </p:to>
                                    </p:set>
                                    <p:animEffect filter="fade" transition="in">
                                      <p:cBhvr>
                                        <p:cTn dur="1000"/>
                                        <p:tgtEl>
                                          <p:spTgt spid="14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0" st="0"/>
                                            </p:txEl>
                                          </p:spTgt>
                                        </p:tgtEl>
                                        <p:attrNameLst>
                                          <p:attrName>style.visibility</p:attrName>
                                        </p:attrNameLst>
                                      </p:cBhvr>
                                      <p:to>
                                        <p:strVal val="visible"/>
                                      </p:to>
                                    </p:set>
                                    <p:animEffect filter="fade" transition="in">
                                      <p:cBhvr>
                                        <p:cTn dur="1000"/>
                                        <p:tgtEl>
                                          <p:spTgt spid="142">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42">
                                            <p:txEl>
                                              <p:pRg end="1" st="1"/>
                                            </p:txEl>
                                          </p:spTgt>
                                        </p:tgtEl>
                                        <p:attrNameLst>
                                          <p:attrName>style.visibility</p:attrName>
                                        </p:attrNameLst>
                                      </p:cBhvr>
                                      <p:to>
                                        <p:strVal val="visible"/>
                                      </p:to>
                                    </p:set>
                                    <p:animEffect filter="fade" transition="in">
                                      <p:cBhvr>
                                        <p:cTn dur="1000"/>
                                        <p:tgtEl>
                                          <p:spTgt spid="142">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46" name="Shape 146"/>
        <p:cNvGrpSpPr/>
        <p:nvPr/>
      </p:nvGrpSpPr>
      <p:grpSpPr>
        <a:xfrm>
          <a:off x="0" y="0"/>
          <a:ext cx="0" cy="0"/>
          <a:chOff x="0" y="0"/>
          <a:chExt cx="0" cy="0"/>
        </a:xfrm>
      </p:grpSpPr>
      <p:sp>
        <p:nvSpPr>
          <p:cNvPr id="147" name="Google Shape;147;p27"/>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endParaRPr/>
          </a:p>
        </p:txBody>
      </p:sp>
      <p:pic>
        <p:nvPicPr>
          <p:cNvPr id="148" name="Google Shape;148;p27"/>
          <p:cNvPicPr preferRelativeResize="0"/>
          <p:nvPr/>
        </p:nvPicPr>
        <p:blipFill>
          <a:blip r:embed="rId3">
            <a:alphaModFix/>
          </a:blip>
          <a:stretch>
            <a:fillRect/>
          </a:stretch>
        </p:blipFill>
        <p:spPr>
          <a:xfrm>
            <a:off x="353525" y="1827525"/>
            <a:ext cx="2039260" cy="1746625"/>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2" name="Shape 152"/>
        <p:cNvGrpSpPr/>
        <p:nvPr/>
      </p:nvGrpSpPr>
      <p:grpSpPr>
        <a:xfrm>
          <a:off x="0" y="0"/>
          <a:ext cx="0" cy="0"/>
          <a:chOff x="0" y="0"/>
          <a:chExt cx="0" cy="0"/>
        </a:xfrm>
      </p:grpSpPr>
      <p:sp>
        <p:nvSpPr>
          <p:cNvPr id="153" name="Google Shape;153;p28"/>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endParaRPr/>
          </a:p>
        </p:txBody>
      </p:sp>
      <p:pic>
        <p:nvPicPr>
          <p:cNvPr id="154" name="Google Shape;154;p28"/>
          <p:cNvPicPr preferRelativeResize="0"/>
          <p:nvPr/>
        </p:nvPicPr>
        <p:blipFill>
          <a:blip r:embed="rId3">
            <a:alphaModFix/>
          </a:blip>
          <a:stretch>
            <a:fillRect/>
          </a:stretch>
        </p:blipFill>
        <p:spPr>
          <a:xfrm>
            <a:off x="353524" y="1827525"/>
            <a:ext cx="4466629" cy="1746625"/>
          </a:xfrm>
          <a:prstGeom prst="rect">
            <a:avLst/>
          </a:prstGeom>
          <a:noFill/>
          <a:ln>
            <a:noFill/>
          </a:ln>
        </p:spPr>
      </p:pic>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58" name="Shape 158"/>
        <p:cNvGrpSpPr/>
        <p:nvPr/>
      </p:nvGrpSpPr>
      <p:grpSpPr>
        <a:xfrm>
          <a:off x="0" y="0"/>
          <a:ext cx="0" cy="0"/>
          <a:chOff x="0" y="0"/>
          <a:chExt cx="0" cy="0"/>
        </a:xfrm>
      </p:grpSpPr>
      <p:sp>
        <p:nvSpPr>
          <p:cNvPr id="159" name="Google Shape;159;p29"/>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endParaRPr/>
          </a:p>
        </p:txBody>
      </p:sp>
      <p:pic>
        <p:nvPicPr>
          <p:cNvPr id="160" name="Google Shape;160;p29"/>
          <p:cNvPicPr preferRelativeResize="0"/>
          <p:nvPr/>
        </p:nvPicPr>
        <p:blipFill>
          <a:blip r:embed="rId3">
            <a:alphaModFix/>
          </a:blip>
          <a:stretch>
            <a:fillRect/>
          </a:stretch>
        </p:blipFill>
        <p:spPr>
          <a:xfrm>
            <a:off x="353529" y="1825300"/>
            <a:ext cx="6286070" cy="1746625"/>
          </a:xfrm>
          <a:prstGeom prst="rect">
            <a:avLst/>
          </a:prstGeom>
          <a:noFill/>
          <a:ln>
            <a:noFill/>
          </a:ln>
        </p:spPr>
      </p:pic>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64" name="Shape 164"/>
        <p:cNvGrpSpPr/>
        <p:nvPr/>
      </p:nvGrpSpPr>
      <p:grpSpPr>
        <a:xfrm>
          <a:off x="0" y="0"/>
          <a:ext cx="0" cy="0"/>
          <a:chOff x="0" y="0"/>
          <a:chExt cx="0" cy="0"/>
        </a:xfrm>
      </p:grpSpPr>
      <p:sp>
        <p:nvSpPr>
          <p:cNvPr id="165" name="Google Shape;165;p30"/>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endParaRPr/>
          </a:p>
        </p:txBody>
      </p:sp>
      <p:pic>
        <p:nvPicPr>
          <p:cNvPr id="166" name="Google Shape;166;p30"/>
          <p:cNvPicPr preferRelativeResize="0"/>
          <p:nvPr/>
        </p:nvPicPr>
        <p:blipFill>
          <a:blip r:embed="rId3">
            <a:alphaModFix/>
          </a:blip>
          <a:stretch>
            <a:fillRect/>
          </a:stretch>
        </p:blipFill>
        <p:spPr>
          <a:xfrm>
            <a:off x="350350" y="1818425"/>
            <a:ext cx="8587549" cy="1746625"/>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0" name="Shape 170"/>
        <p:cNvGrpSpPr/>
        <p:nvPr/>
      </p:nvGrpSpPr>
      <p:grpSpPr>
        <a:xfrm>
          <a:off x="0" y="0"/>
          <a:ext cx="0" cy="0"/>
          <a:chOff x="0" y="0"/>
          <a:chExt cx="0" cy="0"/>
        </a:xfrm>
      </p:grpSpPr>
      <p:sp>
        <p:nvSpPr>
          <p:cNvPr id="171" name="Google Shape;171;p31"/>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Part Deux</a:t>
            </a:r>
            <a:endParaRPr/>
          </a:p>
        </p:txBody>
      </p:sp>
      <p:pic>
        <p:nvPicPr>
          <p:cNvPr id="172" name="Google Shape;172;p31"/>
          <p:cNvPicPr preferRelativeResize="0"/>
          <p:nvPr/>
        </p:nvPicPr>
        <p:blipFill>
          <a:blip r:embed="rId3">
            <a:alphaModFix/>
          </a:blip>
          <a:stretch>
            <a:fillRect/>
          </a:stretch>
        </p:blipFill>
        <p:spPr>
          <a:xfrm>
            <a:off x="2552700" y="1671546"/>
            <a:ext cx="4497325" cy="1025704"/>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2" name="Shape 72"/>
        <p:cNvGrpSpPr/>
        <p:nvPr/>
      </p:nvGrpSpPr>
      <p:grpSpPr>
        <a:xfrm>
          <a:off x="0" y="0"/>
          <a:ext cx="0" cy="0"/>
          <a:chOff x="0" y="0"/>
          <a:chExt cx="0" cy="0"/>
        </a:xfrm>
      </p:grpSpPr>
      <p:pic>
        <p:nvPicPr>
          <p:cNvPr id="73" name="Google Shape;73;p14"/>
          <p:cNvPicPr preferRelativeResize="0"/>
          <p:nvPr/>
        </p:nvPicPr>
        <p:blipFill>
          <a:blip r:embed="rId3">
            <a:alphaModFix/>
          </a:blip>
          <a:stretch>
            <a:fillRect/>
          </a:stretch>
        </p:blipFill>
        <p:spPr>
          <a:xfrm>
            <a:off x="2297813" y="467850"/>
            <a:ext cx="4548375" cy="32956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76" name="Shape 176"/>
        <p:cNvGrpSpPr/>
        <p:nvPr/>
      </p:nvGrpSpPr>
      <p:grpSpPr>
        <a:xfrm>
          <a:off x="0" y="0"/>
          <a:ext cx="0" cy="0"/>
          <a:chOff x="0" y="0"/>
          <a:chExt cx="0" cy="0"/>
        </a:xfrm>
      </p:grpSpPr>
      <p:sp>
        <p:nvSpPr>
          <p:cNvPr id="177" name="Google Shape;177;p32"/>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Part Deux</a:t>
            </a:r>
            <a:endParaRPr/>
          </a:p>
        </p:txBody>
      </p:sp>
      <p:pic>
        <p:nvPicPr>
          <p:cNvPr id="178" name="Google Shape;178;p32"/>
          <p:cNvPicPr preferRelativeResize="0"/>
          <p:nvPr/>
        </p:nvPicPr>
        <p:blipFill>
          <a:blip r:embed="rId3">
            <a:alphaModFix/>
          </a:blip>
          <a:stretch>
            <a:fillRect/>
          </a:stretch>
        </p:blipFill>
        <p:spPr>
          <a:xfrm>
            <a:off x="2552700" y="1671550"/>
            <a:ext cx="4497325" cy="2389550"/>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2" name="Shape 182"/>
        <p:cNvGrpSpPr/>
        <p:nvPr/>
      </p:nvGrpSpPr>
      <p:grpSpPr>
        <a:xfrm>
          <a:off x="0" y="0"/>
          <a:ext cx="0" cy="0"/>
          <a:chOff x="0" y="0"/>
          <a:chExt cx="0" cy="0"/>
        </a:xfrm>
      </p:grpSpPr>
      <p:sp>
        <p:nvSpPr>
          <p:cNvPr id="183" name="Google Shape;183;p33"/>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 Part Deux</a:t>
            </a:r>
            <a:endParaRPr/>
          </a:p>
        </p:txBody>
      </p:sp>
      <p:pic>
        <p:nvPicPr>
          <p:cNvPr id="184" name="Google Shape;184;p33"/>
          <p:cNvPicPr preferRelativeResize="0"/>
          <p:nvPr/>
        </p:nvPicPr>
        <p:blipFill>
          <a:blip r:embed="rId3">
            <a:alphaModFix/>
          </a:blip>
          <a:stretch>
            <a:fillRect/>
          </a:stretch>
        </p:blipFill>
        <p:spPr>
          <a:xfrm>
            <a:off x="2573725" y="974700"/>
            <a:ext cx="3800475" cy="35814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88" name="Shape 188"/>
        <p:cNvGrpSpPr/>
        <p:nvPr/>
      </p:nvGrpSpPr>
      <p:grpSpPr>
        <a:xfrm>
          <a:off x="0" y="0"/>
          <a:ext cx="0" cy="0"/>
          <a:chOff x="0" y="0"/>
          <a:chExt cx="0" cy="0"/>
        </a:xfrm>
      </p:grpSpPr>
      <p:sp>
        <p:nvSpPr>
          <p:cNvPr id="189" name="Google Shape;189;p34"/>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But what’s the catch?</a:t>
            </a:r>
            <a:endParaRPr/>
          </a:p>
        </p:txBody>
      </p:sp>
      <p:sp>
        <p:nvSpPr>
          <p:cNvPr id="190" name="Google Shape;190;p34"/>
          <p:cNvSpPr txBox="1"/>
          <p:nvPr>
            <p:ph idx="1" type="body"/>
          </p:nvPr>
        </p:nvSpPr>
        <p:spPr>
          <a:xfrm>
            <a:off x="691200" y="1358700"/>
            <a:ext cx="7761600" cy="31563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Local development environment support</a:t>
            </a:r>
            <a:endParaRPr/>
          </a:p>
          <a:p>
            <a:pPr indent="-381000" lvl="0" marL="457200" rtl="0" algn="l">
              <a:spcBef>
                <a:spcPts val="0"/>
              </a:spcBef>
              <a:spcAft>
                <a:spcPts val="0"/>
              </a:spcAft>
              <a:buSzPts val="2400"/>
              <a:buChar char="●"/>
            </a:pPr>
            <a:r>
              <a:rPr lang="en"/>
              <a:t>CPU requirement</a:t>
            </a:r>
            <a:endParaRPr/>
          </a:p>
          <a:p>
            <a:pPr indent="-381000" lvl="1" marL="914400" rtl="0" algn="l">
              <a:spcBef>
                <a:spcPts val="0"/>
              </a:spcBef>
              <a:spcAft>
                <a:spcPts val="0"/>
              </a:spcAft>
              <a:buSzPts val="2400"/>
              <a:buChar char="○"/>
            </a:pPr>
            <a:r>
              <a:rPr lang="en"/>
              <a:t>Strained CPU? Could run into RDBMS issues</a:t>
            </a:r>
            <a:endParaRPr/>
          </a:p>
          <a:p>
            <a:pPr indent="-381000" lvl="1" marL="914400" rtl="0" algn="l">
              <a:spcBef>
                <a:spcPts val="0"/>
              </a:spcBef>
              <a:spcAft>
                <a:spcPts val="0"/>
              </a:spcAft>
              <a:buSzPts val="2400"/>
              <a:buChar char="○"/>
            </a:pPr>
            <a:r>
              <a:rPr lang="en"/>
              <a:t>CPU requirement for reading logs</a:t>
            </a:r>
            <a:endParaRPr/>
          </a:p>
          <a:p>
            <a:pPr indent="-381000" lvl="1" marL="914400" rtl="0" algn="l">
              <a:spcBef>
                <a:spcPts val="0"/>
              </a:spcBef>
              <a:spcAft>
                <a:spcPts val="0"/>
              </a:spcAft>
              <a:buSzPts val="2400"/>
              <a:buChar char="○"/>
            </a:pPr>
            <a:r>
              <a:rPr lang="en"/>
              <a:t>Limited number of tasks</a:t>
            </a:r>
            <a:endParaRPr/>
          </a:p>
          <a:p>
            <a:pPr indent="-381000" lvl="0" marL="457200" rtl="0" algn="l">
              <a:spcBef>
                <a:spcPts val="0"/>
              </a:spcBef>
              <a:spcAft>
                <a:spcPts val="0"/>
              </a:spcAft>
              <a:buSzPts val="2400"/>
              <a:buChar char="●"/>
            </a:pPr>
            <a:r>
              <a:rPr lang="en"/>
              <a:t>Upgrading versions has been </a:t>
            </a:r>
            <a:r>
              <a:rPr lang="en"/>
              <a:t>non-</a:t>
            </a:r>
            <a:r>
              <a:rPr lang="en"/>
              <a:t>trivial</a:t>
            </a:r>
            <a:endParaRPr/>
          </a:p>
          <a:p>
            <a:pPr indent="0" lvl="0" marL="45720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0" st="0"/>
                                            </p:txEl>
                                          </p:spTgt>
                                        </p:tgtEl>
                                        <p:attrNameLst>
                                          <p:attrName>style.visibility</p:attrName>
                                        </p:attrNameLst>
                                      </p:cBhvr>
                                      <p:to>
                                        <p:strVal val="visible"/>
                                      </p:to>
                                    </p:set>
                                    <p:animEffect filter="fade" transition="in">
                                      <p:cBhvr>
                                        <p:cTn dur="1000"/>
                                        <p:tgtEl>
                                          <p:spTgt spid="1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1" st="1"/>
                                            </p:txEl>
                                          </p:spTgt>
                                        </p:tgtEl>
                                        <p:attrNameLst>
                                          <p:attrName>style.visibility</p:attrName>
                                        </p:attrNameLst>
                                      </p:cBhvr>
                                      <p:to>
                                        <p:strVal val="visible"/>
                                      </p:to>
                                    </p:set>
                                    <p:animEffect filter="fade" transition="in">
                                      <p:cBhvr>
                                        <p:cTn dur="1000"/>
                                        <p:tgtEl>
                                          <p:spTgt spid="1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2" st="2"/>
                                            </p:txEl>
                                          </p:spTgt>
                                        </p:tgtEl>
                                        <p:attrNameLst>
                                          <p:attrName>style.visibility</p:attrName>
                                        </p:attrNameLst>
                                      </p:cBhvr>
                                      <p:to>
                                        <p:strVal val="visible"/>
                                      </p:to>
                                    </p:set>
                                    <p:animEffect filter="fade" transition="in">
                                      <p:cBhvr>
                                        <p:cTn dur="1000"/>
                                        <p:tgtEl>
                                          <p:spTgt spid="19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3" st="3"/>
                                            </p:txEl>
                                          </p:spTgt>
                                        </p:tgtEl>
                                        <p:attrNameLst>
                                          <p:attrName>style.visibility</p:attrName>
                                        </p:attrNameLst>
                                      </p:cBhvr>
                                      <p:to>
                                        <p:strVal val="visible"/>
                                      </p:to>
                                    </p:set>
                                    <p:animEffect filter="fade" transition="in">
                                      <p:cBhvr>
                                        <p:cTn dur="1000"/>
                                        <p:tgtEl>
                                          <p:spTgt spid="19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4" st="4"/>
                                            </p:txEl>
                                          </p:spTgt>
                                        </p:tgtEl>
                                        <p:attrNameLst>
                                          <p:attrName>style.visibility</p:attrName>
                                        </p:attrNameLst>
                                      </p:cBhvr>
                                      <p:to>
                                        <p:strVal val="visible"/>
                                      </p:to>
                                    </p:set>
                                    <p:animEffect filter="fade" transition="in">
                                      <p:cBhvr>
                                        <p:cTn dur="1000"/>
                                        <p:tgtEl>
                                          <p:spTgt spid="190">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5" st="5"/>
                                            </p:txEl>
                                          </p:spTgt>
                                        </p:tgtEl>
                                        <p:attrNameLst>
                                          <p:attrName>style.visibility</p:attrName>
                                        </p:attrNameLst>
                                      </p:cBhvr>
                                      <p:to>
                                        <p:strVal val="visible"/>
                                      </p:to>
                                    </p:set>
                                    <p:animEffect filter="fade" transition="in">
                                      <p:cBhvr>
                                        <p:cTn dur="1000"/>
                                        <p:tgtEl>
                                          <p:spTgt spid="190">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90">
                                            <p:txEl>
                                              <p:pRg end="6" st="6"/>
                                            </p:txEl>
                                          </p:spTgt>
                                        </p:tgtEl>
                                        <p:attrNameLst>
                                          <p:attrName>style.visibility</p:attrName>
                                        </p:attrNameLst>
                                      </p:cBhvr>
                                      <p:to>
                                        <p:strVal val="visible"/>
                                      </p:to>
                                    </p:set>
                                    <p:animEffect filter="fade" transition="in">
                                      <p:cBhvr>
                                        <p:cTn dur="1000"/>
                                        <p:tgtEl>
                                          <p:spTgt spid="190">
                                            <p:txEl>
                                              <p:pRg end="6" st="6"/>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4" name="Shape 194"/>
        <p:cNvGrpSpPr/>
        <p:nvPr/>
      </p:nvGrpSpPr>
      <p:grpSpPr>
        <a:xfrm>
          <a:off x="0" y="0"/>
          <a:ext cx="0" cy="0"/>
          <a:chOff x="0" y="0"/>
          <a:chExt cx="0" cy="0"/>
        </a:xfrm>
      </p:grpSpPr>
      <p:sp>
        <p:nvSpPr>
          <p:cNvPr id="195" name="Google Shape;195;p35"/>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Open Source Alternative</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99" name="Shape 199"/>
        <p:cNvGrpSpPr/>
        <p:nvPr/>
      </p:nvGrpSpPr>
      <p:grpSpPr>
        <a:xfrm>
          <a:off x="0" y="0"/>
          <a:ext cx="0" cy="0"/>
          <a:chOff x="0" y="0"/>
          <a:chExt cx="0" cy="0"/>
        </a:xfrm>
      </p:grpSpPr>
      <p:sp>
        <p:nvSpPr>
          <p:cNvPr id="200" name="Google Shape;200;p36"/>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Debezium</a:t>
            </a:r>
            <a:endParaRPr/>
          </a:p>
        </p:txBody>
      </p:sp>
      <p:sp>
        <p:nvSpPr>
          <p:cNvPr id="201" name="Google Shape;201;p36"/>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406400" lvl="0" marL="457200" rtl="0" algn="l">
              <a:spcBef>
                <a:spcPts val="600"/>
              </a:spcBef>
              <a:spcAft>
                <a:spcPts val="0"/>
              </a:spcAft>
              <a:buSzPts val="2800"/>
              <a:buChar char="●"/>
            </a:pPr>
            <a:r>
              <a:rPr lang="en" sz="2800"/>
              <a:t>A</a:t>
            </a:r>
            <a:r>
              <a:rPr lang="en" sz="2800"/>
              <a:t>n open source distributed platform for change data capture</a:t>
            </a:r>
            <a:endParaRPr sz="2800"/>
          </a:p>
          <a:p>
            <a:pPr indent="-406400" lvl="0" marL="457200" rtl="0" algn="l">
              <a:spcBef>
                <a:spcPts val="0"/>
              </a:spcBef>
              <a:spcAft>
                <a:spcPts val="0"/>
              </a:spcAft>
              <a:buSzPts val="2800"/>
              <a:buChar char="●"/>
            </a:pPr>
            <a:r>
              <a:rPr lang="en" sz="2800"/>
              <a:t>Can use Change Data Capture to pump data out of MySQL, </a:t>
            </a:r>
            <a:r>
              <a:rPr lang="en" sz="2800"/>
              <a:t>Postgres</a:t>
            </a:r>
            <a:r>
              <a:rPr lang="en" sz="2800"/>
              <a:t> or</a:t>
            </a:r>
            <a:r>
              <a:rPr lang="en" sz="2800"/>
              <a:t> SQL Server into Kafka</a:t>
            </a:r>
            <a:endParaRPr sz="2800"/>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0" st="0"/>
                                            </p:txEl>
                                          </p:spTgt>
                                        </p:tgtEl>
                                        <p:attrNameLst>
                                          <p:attrName>style.visibility</p:attrName>
                                        </p:attrNameLst>
                                      </p:cBhvr>
                                      <p:to>
                                        <p:strVal val="visible"/>
                                      </p:to>
                                    </p:set>
                                    <p:animEffect filter="fade" transition="in">
                                      <p:cBhvr>
                                        <p:cTn dur="1000"/>
                                        <p:tgtEl>
                                          <p:spTgt spid="20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1" st="1"/>
                                            </p:txEl>
                                          </p:spTgt>
                                        </p:tgtEl>
                                        <p:attrNameLst>
                                          <p:attrName>style.visibility</p:attrName>
                                        </p:attrNameLst>
                                      </p:cBhvr>
                                      <p:to>
                                        <p:strVal val="visible"/>
                                      </p:to>
                                    </p:set>
                                    <p:animEffect filter="fade" transition="in">
                                      <p:cBhvr>
                                        <p:cTn dur="1000"/>
                                        <p:tgtEl>
                                          <p:spTgt spid="20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1">
                                            <p:txEl>
                                              <p:pRg end="2" st="2"/>
                                            </p:txEl>
                                          </p:spTgt>
                                        </p:tgtEl>
                                        <p:attrNameLst>
                                          <p:attrName>style.visibility</p:attrName>
                                        </p:attrNameLst>
                                      </p:cBhvr>
                                      <p:to>
                                        <p:strVal val="visible"/>
                                      </p:to>
                                    </p:set>
                                    <p:animEffect filter="fade" transition="in">
                                      <p:cBhvr>
                                        <p:cTn dur="1000"/>
                                        <p:tgtEl>
                                          <p:spTgt spid="20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05" name="Shape 205"/>
        <p:cNvGrpSpPr/>
        <p:nvPr/>
      </p:nvGrpSpPr>
      <p:grpSpPr>
        <a:xfrm>
          <a:off x="0" y="0"/>
          <a:ext cx="0" cy="0"/>
          <a:chOff x="0" y="0"/>
          <a:chExt cx="0" cy="0"/>
        </a:xfrm>
      </p:grpSpPr>
      <p:sp>
        <p:nvSpPr>
          <p:cNvPr id="206" name="Google Shape;206;p37"/>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 we didn’t choose it</a:t>
            </a:r>
            <a:endParaRPr/>
          </a:p>
        </p:txBody>
      </p:sp>
      <p:sp>
        <p:nvSpPr>
          <p:cNvPr id="207" name="Google Shape;207;p37"/>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At the time SQL Server support was in Alpha status</a:t>
            </a:r>
            <a:endParaRPr/>
          </a:p>
          <a:p>
            <a:pPr indent="-381000" lvl="0" marL="457200" rtl="0" algn="l">
              <a:spcBef>
                <a:spcPts val="0"/>
              </a:spcBef>
              <a:spcAft>
                <a:spcPts val="0"/>
              </a:spcAft>
              <a:buSzPts val="2400"/>
              <a:buChar char="●"/>
            </a:pPr>
            <a:r>
              <a:rPr lang="en"/>
              <a:t>CDC had the potential to cause issues with production</a:t>
            </a:r>
            <a:endParaRPr/>
          </a:p>
          <a:p>
            <a:pPr indent="-381000" lvl="0" marL="457200" rtl="0" algn="l">
              <a:spcBef>
                <a:spcPts val="0"/>
              </a:spcBef>
              <a:spcAft>
                <a:spcPts val="0"/>
              </a:spcAft>
              <a:buSzPts val="2400"/>
              <a:buChar char="●"/>
            </a:pPr>
            <a:r>
              <a:rPr lang="en"/>
              <a:t>Did not have ability to pump to </a:t>
            </a:r>
            <a:r>
              <a:rPr lang="en"/>
              <a:t>multiple</a:t>
            </a:r>
            <a:r>
              <a:rPr lang="en"/>
              <a:t> targets. Would require dev work or finding another tool.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0" st="0"/>
                                            </p:txEl>
                                          </p:spTgt>
                                        </p:tgtEl>
                                        <p:attrNameLst>
                                          <p:attrName>style.visibility</p:attrName>
                                        </p:attrNameLst>
                                      </p:cBhvr>
                                      <p:to>
                                        <p:strVal val="visible"/>
                                      </p:to>
                                    </p:set>
                                    <p:animEffect filter="fade" transition="in">
                                      <p:cBhvr>
                                        <p:cTn dur="1000"/>
                                        <p:tgtEl>
                                          <p:spTgt spid="20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1" st="1"/>
                                            </p:txEl>
                                          </p:spTgt>
                                        </p:tgtEl>
                                        <p:attrNameLst>
                                          <p:attrName>style.visibility</p:attrName>
                                        </p:attrNameLst>
                                      </p:cBhvr>
                                      <p:to>
                                        <p:strVal val="visible"/>
                                      </p:to>
                                    </p:set>
                                    <p:animEffect filter="fade" transition="in">
                                      <p:cBhvr>
                                        <p:cTn dur="1000"/>
                                        <p:tgtEl>
                                          <p:spTgt spid="20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07">
                                            <p:txEl>
                                              <p:pRg end="2" st="2"/>
                                            </p:txEl>
                                          </p:spTgt>
                                        </p:tgtEl>
                                        <p:attrNameLst>
                                          <p:attrName>style.visibility</p:attrName>
                                        </p:attrNameLst>
                                      </p:cBhvr>
                                      <p:to>
                                        <p:strVal val="visible"/>
                                      </p:to>
                                    </p:set>
                                    <p:animEffect filter="fade" transition="in">
                                      <p:cBhvr>
                                        <p:cTn dur="1000"/>
                                        <p:tgtEl>
                                          <p:spTgt spid="207">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1" name="Shape 211"/>
        <p:cNvGrpSpPr/>
        <p:nvPr/>
      </p:nvGrpSpPr>
      <p:grpSpPr>
        <a:xfrm>
          <a:off x="0" y="0"/>
          <a:ext cx="0" cy="0"/>
          <a:chOff x="0" y="0"/>
          <a:chExt cx="0" cy="0"/>
        </a:xfrm>
      </p:grpSpPr>
      <p:sp>
        <p:nvSpPr>
          <p:cNvPr id="212" name="Google Shape;212;p38"/>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It’s still a good option</a:t>
            </a:r>
            <a:endParaRPr/>
          </a:p>
        </p:txBody>
      </p:sp>
      <p:sp>
        <p:nvSpPr>
          <p:cNvPr id="213" name="Google Shape;213;p38"/>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Great talk by Gunnar Morling around the same event data capture topic and using Debezium to do so </a:t>
            </a:r>
            <a:endParaRPr/>
          </a:p>
          <a:p>
            <a:pPr indent="-381000" lvl="1" marL="914400" rtl="0" algn="l">
              <a:spcBef>
                <a:spcPts val="0"/>
              </a:spcBef>
              <a:spcAft>
                <a:spcPts val="0"/>
              </a:spcAft>
              <a:buClr>
                <a:schemeClr val="accent1"/>
              </a:buClr>
              <a:buSzPts val="2400"/>
              <a:buChar char="○"/>
            </a:pPr>
            <a:r>
              <a:rPr lang="en" u="sng">
                <a:solidFill>
                  <a:schemeClr val="accent1"/>
                </a:solidFill>
                <a:hlinkClick r:id="rId3"/>
              </a:rPr>
              <a:t>http://bit.ly/2tpFHEF</a:t>
            </a:r>
            <a:endParaRPr>
              <a:solidFill>
                <a:schemeClr val="accent1"/>
              </a:solidFill>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0" st="0"/>
                                            </p:txEl>
                                          </p:spTgt>
                                        </p:tgtEl>
                                        <p:attrNameLst>
                                          <p:attrName>style.visibility</p:attrName>
                                        </p:attrNameLst>
                                      </p:cBhvr>
                                      <p:to>
                                        <p:strVal val="visible"/>
                                      </p:to>
                                    </p:set>
                                    <p:animEffect filter="fade" transition="in">
                                      <p:cBhvr>
                                        <p:cTn dur="1000"/>
                                        <p:tgtEl>
                                          <p:spTgt spid="21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13">
                                            <p:txEl>
                                              <p:pRg end="1" st="1"/>
                                            </p:txEl>
                                          </p:spTgt>
                                        </p:tgtEl>
                                        <p:attrNameLst>
                                          <p:attrName>style.visibility</p:attrName>
                                        </p:attrNameLst>
                                      </p:cBhvr>
                                      <p:to>
                                        <p:strVal val="visible"/>
                                      </p:to>
                                    </p:set>
                                    <p:animEffect filter="fade" transition="in">
                                      <p:cBhvr>
                                        <p:cTn dur="1000"/>
                                        <p:tgtEl>
                                          <p:spTgt spid="213">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17" name="Shape 217"/>
        <p:cNvGrpSpPr/>
        <p:nvPr/>
      </p:nvGrpSpPr>
      <p:grpSpPr>
        <a:xfrm>
          <a:off x="0" y="0"/>
          <a:ext cx="0" cy="0"/>
          <a:chOff x="0" y="0"/>
          <a:chExt cx="0" cy="0"/>
        </a:xfrm>
      </p:grpSpPr>
      <p:sp>
        <p:nvSpPr>
          <p:cNvPr id="218" name="Google Shape;218;p39"/>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Kafka</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2" name="Shape 222"/>
        <p:cNvGrpSpPr/>
        <p:nvPr/>
      </p:nvGrpSpPr>
      <p:grpSpPr>
        <a:xfrm>
          <a:off x="0" y="0"/>
          <a:ext cx="0" cy="0"/>
          <a:chOff x="0" y="0"/>
          <a:chExt cx="0" cy="0"/>
        </a:xfrm>
      </p:grpSpPr>
      <p:pic>
        <p:nvPicPr>
          <p:cNvPr id="223" name="Google Shape;223;p40"/>
          <p:cNvPicPr preferRelativeResize="0"/>
          <p:nvPr/>
        </p:nvPicPr>
        <p:blipFill>
          <a:blip r:embed="rId3">
            <a:alphaModFix/>
          </a:blip>
          <a:stretch>
            <a:fillRect/>
          </a:stretch>
        </p:blipFill>
        <p:spPr>
          <a:xfrm>
            <a:off x="480000" y="66950"/>
            <a:ext cx="7848873" cy="4838701"/>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27" name="Shape 227"/>
        <p:cNvGrpSpPr/>
        <p:nvPr/>
      </p:nvGrpSpPr>
      <p:grpSpPr>
        <a:xfrm>
          <a:off x="0" y="0"/>
          <a:ext cx="0" cy="0"/>
          <a:chOff x="0" y="0"/>
          <a:chExt cx="0" cy="0"/>
        </a:xfrm>
      </p:grpSpPr>
      <p:sp>
        <p:nvSpPr>
          <p:cNvPr id="228" name="Google Shape;228;p41"/>
          <p:cNvSpPr txBox="1"/>
          <p:nvPr>
            <p:ph idx="1" type="body"/>
          </p:nvPr>
        </p:nvSpPr>
        <p:spPr>
          <a:xfrm>
            <a:off x="3165234" y="1146050"/>
            <a:ext cx="4809000" cy="325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Apache Kafka is an open source project for a distributed publish-subscribe messaging system rethought as a distributed commit log. Kafka stores messages in topics that are partitioned and replicated across multiple brokers in a cluster. Producers send messages to topics from which consumers read.</a:t>
            </a:r>
            <a:endParaRPr sz="2000"/>
          </a:p>
        </p:txBody>
      </p:sp>
      <p:sp>
        <p:nvSpPr>
          <p:cNvPr id="229" name="Google Shape;229;p41"/>
          <p:cNvSpPr txBox="1"/>
          <p:nvPr/>
        </p:nvSpPr>
        <p:spPr>
          <a:xfrm>
            <a:off x="3151500" y="315425"/>
            <a:ext cx="5747100" cy="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What is it?</a:t>
            </a:r>
            <a:endParaRPr b="1" sz="3000">
              <a:solidFill>
                <a:schemeClr val="dk1"/>
              </a:solidFill>
              <a:latin typeface="Montserrat"/>
              <a:ea typeface="Montserrat"/>
              <a:cs typeface="Montserrat"/>
              <a:sym typeface="Montserrat"/>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77" name="Shape 77"/>
        <p:cNvGrpSpPr/>
        <p:nvPr/>
      </p:nvGrpSpPr>
      <p:grpSpPr>
        <a:xfrm>
          <a:off x="0" y="0"/>
          <a:ext cx="0" cy="0"/>
          <a:chOff x="0" y="0"/>
          <a:chExt cx="0" cy="0"/>
        </a:xfrm>
      </p:grpSpPr>
      <p:pic>
        <p:nvPicPr>
          <p:cNvPr id="78" name="Google Shape;78;p15"/>
          <p:cNvPicPr preferRelativeResize="0"/>
          <p:nvPr/>
        </p:nvPicPr>
        <p:blipFill>
          <a:blip r:embed="rId3">
            <a:alphaModFix/>
          </a:blip>
          <a:stretch>
            <a:fillRect/>
          </a:stretch>
        </p:blipFill>
        <p:spPr>
          <a:xfrm>
            <a:off x="876300" y="676275"/>
            <a:ext cx="7391400" cy="3110550"/>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3" name="Shape 233"/>
        <p:cNvGrpSpPr/>
        <p:nvPr/>
      </p:nvGrpSpPr>
      <p:grpSpPr>
        <a:xfrm>
          <a:off x="0" y="0"/>
          <a:ext cx="0" cy="0"/>
          <a:chOff x="0" y="0"/>
          <a:chExt cx="0" cy="0"/>
        </a:xfrm>
      </p:grpSpPr>
      <p:sp>
        <p:nvSpPr>
          <p:cNvPr id="234" name="Google Shape;234;p42"/>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a:t>
            </a:r>
            <a:endParaRPr/>
          </a:p>
        </p:txBody>
      </p:sp>
      <p:sp>
        <p:nvSpPr>
          <p:cNvPr id="235" name="Google Shape;235;p42"/>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406400" lvl="0" marL="457200" rtl="0" algn="l">
              <a:spcBef>
                <a:spcPts val="600"/>
              </a:spcBef>
              <a:spcAft>
                <a:spcPts val="0"/>
              </a:spcAft>
              <a:buSzPts val="2800"/>
              <a:buChar char="●"/>
            </a:pPr>
            <a:r>
              <a:rPr lang="en" sz="2800"/>
              <a:t>Battle tested message system</a:t>
            </a:r>
            <a:endParaRPr sz="2800"/>
          </a:p>
          <a:p>
            <a:pPr indent="-406400" lvl="0" marL="457200" rtl="0" algn="l">
              <a:spcBef>
                <a:spcPts val="0"/>
              </a:spcBef>
              <a:spcAft>
                <a:spcPts val="0"/>
              </a:spcAft>
              <a:buSzPts val="2800"/>
              <a:buChar char="●"/>
            </a:pPr>
            <a:r>
              <a:rPr lang="en" sz="2800"/>
              <a:t>Planned to use this as the messaging system between future microservices</a:t>
            </a:r>
            <a:endParaRPr sz="2800"/>
          </a:p>
          <a:p>
            <a:pPr indent="-406400" lvl="0" marL="457200" rtl="0" algn="l">
              <a:spcBef>
                <a:spcPts val="0"/>
              </a:spcBef>
              <a:spcAft>
                <a:spcPts val="0"/>
              </a:spcAft>
              <a:buSzPts val="2800"/>
              <a:buChar char="●"/>
            </a:pPr>
            <a:r>
              <a:rPr lang="en" sz="2800"/>
              <a:t>Schema Registry/Avro messages == less disk usage</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0" st="0"/>
                                            </p:txEl>
                                          </p:spTgt>
                                        </p:tgtEl>
                                        <p:attrNameLst>
                                          <p:attrName>style.visibility</p:attrName>
                                        </p:attrNameLst>
                                      </p:cBhvr>
                                      <p:to>
                                        <p:strVal val="visible"/>
                                      </p:to>
                                    </p:set>
                                    <p:animEffect filter="fade" transition="in">
                                      <p:cBhvr>
                                        <p:cTn dur="1000"/>
                                        <p:tgtEl>
                                          <p:spTgt spid="23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1" st="1"/>
                                            </p:txEl>
                                          </p:spTgt>
                                        </p:tgtEl>
                                        <p:attrNameLst>
                                          <p:attrName>style.visibility</p:attrName>
                                        </p:attrNameLst>
                                      </p:cBhvr>
                                      <p:to>
                                        <p:strVal val="visible"/>
                                      </p:to>
                                    </p:set>
                                    <p:animEffect filter="fade" transition="in">
                                      <p:cBhvr>
                                        <p:cTn dur="1000"/>
                                        <p:tgtEl>
                                          <p:spTgt spid="235">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35">
                                            <p:txEl>
                                              <p:pRg end="2" st="2"/>
                                            </p:txEl>
                                          </p:spTgt>
                                        </p:tgtEl>
                                        <p:attrNameLst>
                                          <p:attrName>style.visibility</p:attrName>
                                        </p:attrNameLst>
                                      </p:cBhvr>
                                      <p:to>
                                        <p:strVal val="visible"/>
                                      </p:to>
                                    </p:set>
                                    <p:animEffect filter="fade" transition="in">
                                      <p:cBhvr>
                                        <p:cTn dur="1000"/>
                                        <p:tgtEl>
                                          <p:spTgt spid="235">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39" name="Shape 239"/>
        <p:cNvGrpSpPr/>
        <p:nvPr/>
      </p:nvGrpSpPr>
      <p:grpSpPr>
        <a:xfrm>
          <a:off x="0" y="0"/>
          <a:ext cx="0" cy="0"/>
          <a:chOff x="0" y="0"/>
          <a:chExt cx="0" cy="0"/>
        </a:xfrm>
      </p:grpSpPr>
      <p:pic>
        <p:nvPicPr>
          <p:cNvPr id="240" name="Google Shape;240;p43"/>
          <p:cNvPicPr preferRelativeResize="0"/>
          <p:nvPr/>
        </p:nvPicPr>
        <p:blipFill>
          <a:blip r:embed="rId3">
            <a:alphaModFix/>
          </a:blip>
          <a:stretch>
            <a:fillRect/>
          </a:stretch>
        </p:blipFill>
        <p:spPr>
          <a:xfrm>
            <a:off x="2391300" y="1515800"/>
            <a:ext cx="4197950" cy="3099500"/>
          </a:xfrm>
          <a:prstGeom prst="rect">
            <a:avLst/>
          </a:prstGeom>
          <a:noFill/>
          <a:ln>
            <a:noFill/>
          </a:ln>
        </p:spPr>
      </p:pic>
      <p:sp>
        <p:nvSpPr>
          <p:cNvPr id="241" name="Google Shape;241;p43"/>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45" name="Shape 245"/>
        <p:cNvGrpSpPr/>
        <p:nvPr/>
      </p:nvGrpSpPr>
      <p:grpSpPr>
        <a:xfrm>
          <a:off x="0" y="0"/>
          <a:ext cx="0" cy="0"/>
          <a:chOff x="0" y="0"/>
          <a:chExt cx="0" cy="0"/>
        </a:xfrm>
      </p:grpSpPr>
      <p:pic>
        <p:nvPicPr>
          <p:cNvPr id="246" name="Google Shape;246;p44"/>
          <p:cNvPicPr preferRelativeResize="0"/>
          <p:nvPr/>
        </p:nvPicPr>
        <p:blipFill>
          <a:blip r:embed="rId3">
            <a:alphaModFix/>
          </a:blip>
          <a:stretch>
            <a:fillRect/>
          </a:stretch>
        </p:blipFill>
        <p:spPr>
          <a:xfrm>
            <a:off x="2382286" y="1515800"/>
            <a:ext cx="4203450" cy="3103575"/>
          </a:xfrm>
          <a:prstGeom prst="rect">
            <a:avLst/>
          </a:prstGeom>
          <a:noFill/>
          <a:ln>
            <a:noFill/>
          </a:ln>
        </p:spPr>
      </p:pic>
      <p:sp>
        <p:nvSpPr>
          <p:cNvPr id="247" name="Google Shape;247;p44"/>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1" name="Shape 251"/>
        <p:cNvGrpSpPr/>
        <p:nvPr/>
      </p:nvGrpSpPr>
      <p:grpSpPr>
        <a:xfrm>
          <a:off x="0" y="0"/>
          <a:ext cx="0" cy="0"/>
          <a:chOff x="0" y="0"/>
          <a:chExt cx="0" cy="0"/>
        </a:xfrm>
      </p:grpSpPr>
      <p:sp>
        <p:nvSpPr>
          <p:cNvPr id="252" name="Google Shape;252;p45"/>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Schema Registry</a:t>
            </a:r>
            <a:endParaRPr/>
          </a:p>
        </p:txBody>
      </p:sp>
      <p:sp>
        <p:nvSpPr>
          <p:cNvPr id="253" name="Google Shape;253;p45"/>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400050" lvl="0" marL="457200" rtl="0" algn="l">
              <a:spcBef>
                <a:spcPts val="600"/>
              </a:spcBef>
              <a:spcAft>
                <a:spcPts val="0"/>
              </a:spcAft>
              <a:buSzPts val="2700"/>
              <a:buChar char="●"/>
            </a:pPr>
            <a:r>
              <a:rPr lang="en" sz="2700"/>
              <a:t>Metadata storage</a:t>
            </a:r>
            <a:endParaRPr sz="2700"/>
          </a:p>
          <a:p>
            <a:pPr indent="-400050" lvl="0" marL="457200" rtl="0" algn="l">
              <a:spcBef>
                <a:spcPts val="0"/>
              </a:spcBef>
              <a:spcAft>
                <a:spcPts val="0"/>
              </a:spcAft>
              <a:buSzPts val="2700"/>
              <a:buChar char="●"/>
            </a:pPr>
            <a:r>
              <a:rPr lang="en" sz="2700"/>
              <a:t>Backed by Kafka</a:t>
            </a:r>
            <a:endParaRPr sz="2700"/>
          </a:p>
          <a:p>
            <a:pPr indent="-400050" lvl="0" marL="457200" rtl="0" algn="l">
              <a:spcBef>
                <a:spcPts val="0"/>
              </a:spcBef>
              <a:spcAft>
                <a:spcPts val="0"/>
              </a:spcAft>
              <a:buSzPts val="2700"/>
              <a:buChar char="●"/>
            </a:pPr>
            <a:r>
              <a:rPr lang="en" sz="2700"/>
              <a:t>Exposes a REST API to interact with it</a:t>
            </a:r>
            <a:endParaRPr sz="2700"/>
          </a:p>
          <a:p>
            <a:pPr indent="-400050" lvl="0" marL="457200" rtl="0" algn="l">
              <a:spcBef>
                <a:spcPts val="0"/>
              </a:spcBef>
              <a:spcAft>
                <a:spcPts val="0"/>
              </a:spcAft>
              <a:buSzPts val="2700"/>
              <a:buChar char="●"/>
            </a:pPr>
            <a:r>
              <a:rPr lang="en" sz="2700"/>
              <a:t>Allows for use of Apache Avro binary messages in K</a:t>
            </a:r>
            <a:r>
              <a:rPr lang="en" sz="2700"/>
              <a:t>afka</a:t>
            </a:r>
            <a:endParaRPr sz="2700"/>
          </a:p>
          <a:p>
            <a:pPr indent="-400050" lvl="0" marL="457200" rtl="0" algn="l">
              <a:spcBef>
                <a:spcPts val="0"/>
              </a:spcBef>
              <a:spcAft>
                <a:spcPts val="0"/>
              </a:spcAft>
              <a:buSzPts val="2700"/>
              <a:buChar char="●"/>
            </a:pPr>
            <a:r>
              <a:rPr lang="en" sz="2700"/>
              <a:t>Greatly reduces disk usage</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0" st="0"/>
                                            </p:txEl>
                                          </p:spTgt>
                                        </p:tgtEl>
                                        <p:attrNameLst>
                                          <p:attrName>style.visibility</p:attrName>
                                        </p:attrNameLst>
                                      </p:cBhvr>
                                      <p:to>
                                        <p:strVal val="visible"/>
                                      </p:to>
                                    </p:set>
                                    <p:animEffect filter="fade" transition="in">
                                      <p:cBhvr>
                                        <p:cTn dur="1000"/>
                                        <p:tgtEl>
                                          <p:spTgt spid="25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1" st="1"/>
                                            </p:txEl>
                                          </p:spTgt>
                                        </p:tgtEl>
                                        <p:attrNameLst>
                                          <p:attrName>style.visibility</p:attrName>
                                        </p:attrNameLst>
                                      </p:cBhvr>
                                      <p:to>
                                        <p:strVal val="visible"/>
                                      </p:to>
                                    </p:set>
                                    <p:animEffect filter="fade" transition="in">
                                      <p:cBhvr>
                                        <p:cTn dur="1000"/>
                                        <p:tgtEl>
                                          <p:spTgt spid="25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2" st="2"/>
                                            </p:txEl>
                                          </p:spTgt>
                                        </p:tgtEl>
                                        <p:attrNameLst>
                                          <p:attrName>style.visibility</p:attrName>
                                        </p:attrNameLst>
                                      </p:cBhvr>
                                      <p:to>
                                        <p:strVal val="visible"/>
                                      </p:to>
                                    </p:set>
                                    <p:animEffect filter="fade" transition="in">
                                      <p:cBhvr>
                                        <p:cTn dur="1000"/>
                                        <p:tgtEl>
                                          <p:spTgt spid="25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3" st="3"/>
                                            </p:txEl>
                                          </p:spTgt>
                                        </p:tgtEl>
                                        <p:attrNameLst>
                                          <p:attrName>style.visibility</p:attrName>
                                        </p:attrNameLst>
                                      </p:cBhvr>
                                      <p:to>
                                        <p:strVal val="visible"/>
                                      </p:to>
                                    </p:set>
                                    <p:animEffect filter="fade" transition="in">
                                      <p:cBhvr>
                                        <p:cTn dur="1000"/>
                                        <p:tgtEl>
                                          <p:spTgt spid="25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53">
                                            <p:txEl>
                                              <p:pRg end="4" st="4"/>
                                            </p:txEl>
                                          </p:spTgt>
                                        </p:tgtEl>
                                        <p:attrNameLst>
                                          <p:attrName>style.visibility</p:attrName>
                                        </p:attrNameLst>
                                      </p:cBhvr>
                                      <p:to>
                                        <p:strVal val="visible"/>
                                      </p:to>
                                    </p:set>
                                    <p:animEffect filter="fade" transition="in">
                                      <p:cBhvr>
                                        <p:cTn dur="1000"/>
                                        <p:tgtEl>
                                          <p:spTgt spid="25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57" name="Shape 257"/>
        <p:cNvGrpSpPr/>
        <p:nvPr/>
      </p:nvGrpSpPr>
      <p:grpSpPr>
        <a:xfrm>
          <a:off x="0" y="0"/>
          <a:ext cx="0" cy="0"/>
          <a:chOff x="0" y="0"/>
          <a:chExt cx="0" cy="0"/>
        </a:xfrm>
      </p:grpSpPr>
      <p:pic>
        <p:nvPicPr>
          <p:cNvPr id="258" name="Google Shape;258;p46"/>
          <p:cNvPicPr preferRelativeResize="0"/>
          <p:nvPr/>
        </p:nvPicPr>
        <p:blipFill>
          <a:blip r:embed="rId3">
            <a:alphaModFix/>
          </a:blip>
          <a:stretch>
            <a:fillRect/>
          </a:stretch>
        </p:blipFill>
        <p:spPr>
          <a:xfrm>
            <a:off x="103925" y="431200"/>
            <a:ext cx="6047593" cy="5143500"/>
          </a:xfrm>
          <a:prstGeom prst="rect">
            <a:avLst/>
          </a:prstGeom>
          <a:noFill/>
          <a:ln>
            <a:noFill/>
          </a:ln>
        </p:spPr>
      </p:pic>
      <p:sp>
        <p:nvSpPr>
          <p:cNvPr id="259" name="Google Shape;259;p46"/>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Show me some code (Schema)</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3" name="Shape 263"/>
        <p:cNvGrpSpPr/>
        <p:nvPr/>
      </p:nvGrpSpPr>
      <p:grpSpPr>
        <a:xfrm>
          <a:off x="0" y="0"/>
          <a:ext cx="0" cy="0"/>
          <a:chOff x="0" y="0"/>
          <a:chExt cx="0" cy="0"/>
        </a:xfrm>
      </p:grpSpPr>
      <p:pic>
        <p:nvPicPr>
          <p:cNvPr id="264" name="Google Shape;264;p47"/>
          <p:cNvPicPr preferRelativeResize="0"/>
          <p:nvPr/>
        </p:nvPicPr>
        <p:blipFill>
          <a:blip r:embed="rId3">
            <a:alphaModFix/>
          </a:blip>
          <a:stretch>
            <a:fillRect/>
          </a:stretch>
        </p:blipFill>
        <p:spPr>
          <a:xfrm>
            <a:off x="121250" y="424275"/>
            <a:ext cx="9223449" cy="4805799"/>
          </a:xfrm>
          <a:prstGeom prst="rect">
            <a:avLst/>
          </a:prstGeom>
          <a:noFill/>
          <a:ln>
            <a:noFill/>
          </a:ln>
        </p:spPr>
      </p:pic>
      <p:sp>
        <p:nvSpPr>
          <p:cNvPr id="265" name="Google Shape;265;p47"/>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Show me some code (data)</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69" name="Shape 269"/>
        <p:cNvGrpSpPr/>
        <p:nvPr/>
      </p:nvGrpSpPr>
      <p:grpSpPr>
        <a:xfrm>
          <a:off x="0" y="0"/>
          <a:ext cx="0" cy="0"/>
          <a:chOff x="0" y="0"/>
          <a:chExt cx="0" cy="0"/>
        </a:xfrm>
      </p:grpSpPr>
      <p:pic>
        <p:nvPicPr>
          <p:cNvPr id="270" name="Google Shape;270;p48"/>
          <p:cNvPicPr preferRelativeResize="0"/>
          <p:nvPr/>
        </p:nvPicPr>
        <p:blipFill>
          <a:blip r:embed="rId3">
            <a:alphaModFix/>
          </a:blip>
          <a:stretch>
            <a:fillRect/>
          </a:stretch>
        </p:blipFill>
        <p:spPr>
          <a:xfrm>
            <a:off x="-233825" y="107625"/>
            <a:ext cx="6070049" cy="5840651"/>
          </a:xfrm>
          <a:prstGeom prst="rect">
            <a:avLst/>
          </a:prstGeom>
          <a:noFill/>
          <a:ln>
            <a:noFill/>
          </a:ln>
        </p:spPr>
      </p:pic>
      <p:sp>
        <p:nvSpPr>
          <p:cNvPr id="271" name="Google Shape;271;p48"/>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Show me some code (beforeData)</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75" name="Shape 275"/>
        <p:cNvGrpSpPr/>
        <p:nvPr/>
      </p:nvGrpSpPr>
      <p:grpSpPr>
        <a:xfrm>
          <a:off x="0" y="0"/>
          <a:ext cx="0" cy="0"/>
          <a:chOff x="0" y="0"/>
          <a:chExt cx="0" cy="0"/>
        </a:xfrm>
      </p:grpSpPr>
      <p:pic>
        <p:nvPicPr>
          <p:cNvPr id="276" name="Google Shape;276;p49"/>
          <p:cNvPicPr preferRelativeResize="0"/>
          <p:nvPr/>
        </p:nvPicPr>
        <p:blipFill>
          <a:blip r:embed="rId3">
            <a:alphaModFix/>
          </a:blip>
          <a:stretch>
            <a:fillRect/>
          </a:stretch>
        </p:blipFill>
        <p:spPr>
          <a:xfrm>
            <a:off x="308425" y="597475"/>
            <a:ext cx="8313997" cy="4502723"/>
          </a:xfrm>
          <a:prstGeom prst="rect">
            <a:avLst/>
          </a:prstGeom>
          <a:noFill/>
          <a:ln>
            <a:noFill/>
          </a:ln>
          <a:effectLst>
            <a:reflection blurRad="0" dir="5400000" dist="38100" endA="0" endPos="30000" fadeDir="5400012" kx="0" rotWithShape="0" algn="bl" stPos="0" sy="-100000" ky="0"/>
          </a:effectLst>
        </p:spPr>
      </p:pic>
      <p:sp>
        <p:nvSpPr>
          <p:cNvPr id="277" name="Google Shape;277;p49"/>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Show me some code (headers)</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1" name="Shape 281"/>
        <p:cNvGrpSpPr/>
        <p:nvPr/>
      </p:nvGrpSpPr>
      <p:grpSpPr>
        <a:xfrm>
          <a:off x="0" y="0"/>
          <a:ext cx="0" cy="0"/>
          <a:chOff x="0" y="0"/>
          <a:chExt cx="0" cy="0"/>
        </a:xfrm>
      </p:grpSpPr>
      <p:sp>
        <p:nvSpPr>
          <p:cNvPr id="282" name="Google Shape;282;p50"/>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KSQL</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86" name="Shape 286"/>
        <p:cNvGrpSpPr/>
        <p:nvPr/>
      </p:nvGrpSpPr>
      <p:grpSpPr>
        <a:xfrm>
          <a:off x="0" y="0"/>
          <a:ext cx="0" cy="0"/>
          <a:chOff x="0" y="0"/>
          <a:chExt cx="0" cy="0"/>
        </a:xfrm>
      </p:grpSpPr>
      <p:pic>
        <p:nvPicPr>
          <p:cNvPr id="287" name="Google Shape;287;p51"/>
          <p:cNvPicPr preferRelativeResize="0"/>
          <p:nvPr/>
        </p:nvPicPr>
        <p:blipFill>
          <a:blip r:embed="rId3">
            <a:alphaModFix/>
          </a:blip>
          <a:stretch>
            <a:fillRect/>
          </a:stretch>
        </p:blipFill>
        <p:spPr>
          <a:xfrm>
            <a:off x="465750" y="66950"/>
            <a:ext cx="7848873" cy="4838701"/>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2" name="Shape 82"/>
        <p:cNvGrpSpPr/>
        <p:nvPr/>
      </p:nvGrpSpPr>
      <p:grpSpPr>
        <a:xfrm>
          <a:off x="0" y="0"/>
          <a:ext cx="0" cy="0"/>
          <a:chOff x="0" y="0"/>
          <a:chExt cx="0" cy="0"/>
        </a:xfrm>
      </p:grpSpPr>
      <p:pic>
        <p:nvPicPr>
          <p:cNvPr id="83" name="Google Shape;83;p16"/>
          <p:cNvPicPr preferRelativeResize="0"/>
          <p:nvPr/>
        </p:nvPicPr>
        <p:blipFill>
          <a:blip r:embed="rId3">
            <a:alphaModFix/>
          </a:blip>
          <a:stretch>
            <a:fillRect/>
          </a:stretch>
        </p:blipFill>
        <p:spPr>
          <a:xfrm>
            <a:off x="1699250" y="577600"/>
            <a:ext cx="5745500" cy="323345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1" name="Shape 291"/>
        <p:cNvGrpSpPr/>
        <p:nvPr/>
      </p:nvGrpSpPr>
      <p:grpSpPr>
        <a:xfrm>
          <a:off x="0" y="0"/>
          <a:ext cx="0" cy="0"/>
          <a:chOff x="0" y="0"/>
          <a:chExt cx="0" cy="0"/>
        </a:xfrm>
      </p:grpSpPr>
      <p:sp>
        <p:nvSpPr>
          <p:cNvPr id="292" name="Google Shape;292;p52"/>
          <p:cNvSpPr txBox="1"/>
          <p:nvPr>
            <p:ph idx="1" type="body"/>
          </p:nvPr>
        </p:nvSpPr>
        <p:spPr>
          <a:xfrm>
            <a:off x="3165234" y="1146050"/>
            <a:ext cx="4809000" cy="325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000"/>
              <a:t>Confluent KSQL is the streaming SQL engine that enables real-time data processing against Kafka. It provides an easy-to-use, yet powerful interactive SQL interface for stream processing on Kafka, without the need to write code in a programming language such as Java or Python.</a:t>
            </a:r>
            <a:endParaRPr sz="2000"/>
          </a:p>
        </p:txBody>
      </p:sp>
      <p:sp>
        <p:nvSpPr>
          <p:cNvPr id="293" name="Google Shape;293;p52"/>
          <p:cNvSpPr txBox="1"/>
          <p:nvPr/>
        </p:nvSpPr>
        <p:spPr>
          <a:xfrm>
            <a:off x="3151500" y="315425"/>
            <a:ext cx="5747100" cy="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What is it?</a:t>
            </a:r>
            <a:endParaRPr b="1" sz="3000">
              <a:solidFill>
                <a:schemeClr val="dk1"/>
              </a:solidFill>
              <a:latin typeface="Montserrat"/>
              <a:ea typeface="Montserrat"/>
              <a:cs typeface="Montserrat"/>
              <a:sym typeface="Montserrat"/>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297" name="Shape 297"/>
        <p:cNvGrpSpPr/>
        <p:nvPr/>
      </p:nvGrpSpPr>
      <p:grpSpPr>
        <a:xfrm>
          <a:off x="0" y="0"/>
          <a:ext cx="0" cy="0"/>
          <a:chOff x="0" y="0"/>
          <a:chExt cx="0" cy="0"/>
        </a:xfrm>
      </p:grpSpPr>
      <p:sp>
        <p:nvSpPr>
          <p:cNvPr id="298" name="Google Shape;298;p53"/>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a:t>
            </a:r>
            <a:endParaRPr/>
          </a:p>
        </p:txBody>
      </p:sp>
      <p:sp>
        <p:nvSpPr>
          <p:cNvPr id="299" name="Google Shape;299;p53"/>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Easy/familiar SQL interface to Kafka topics</a:t>
            </a:r>
            <a:endParaRPr/>
          </a:p>
          <a:p>
            <a:pPr indent="-381000" lvl="0" marL="457200" rtl="0" algn="l">
              <a:spcBef>
                <a:spcPts val="0"/>
              </a:spcBef>
              <a:spcAft>
                <a:spcPts val="0"/>
              </a:spcAft>
              <a:buSzPts val="2400"/>
              <a:buChar char="●"/>
            </a:pPr>
            <a:r>
              <a:rPr lang="en"/>
              <a:t>Initial thought was all business logic could live here easily since it was just SQL-like</a:t>
            </a:r>
            <a:endParaRPr/>
          </a:p>
          <a:p>
            <a:pPr indent="-381000" lvl="0" marL="457200" rtl="0" algn="l">
              <a:spcBef>
                <a:spcPts val="0"/>
              </a:spcBef>
              <a:spcAft>
                <a:spcPts val="0"/>
              </a:spcAft>
              <a:buSzPts val="2400"/>
              <a:buChar char="●"/>
            </a:pPr>
            <a:r>
              <a:rPr lang="en"/>
              <a:t>Allows adhoc &amp; constantly running queries to be executed</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0" st="0"/>
                                            </p:txEl>
                                          </p:spTgt>
                                        </p:tgtEl>
                                        <p:attrNameLst>
                                          <p:attrName>style.visibility</p:attrName>
                                        </p:attrNameLst>
                                      </p:cBhvr>
                                      <p:to>
                                        <p:strVal val="visible"/>
                                      </p:to>
                                    </p:set>
                                    <p:animEffect filter="fade" transition="in">
                                      <p:cBhvr>
                                        <p:cTn dur="1000"/>
                                        <p:tgtEl>
                                          <p:spTgt spid="29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1" st="1"/>
                                            </p:txEl>
                                          </p:spTgt>
                                        </p:tgtEl>
                                        <p:attrNameLst>
                                          <p:attrName>style.visibility</p:attrName>
                                        </p:attrNameLst>
                                      </p:cBhvr>
                                      <p:to>
                                        <p:strVal val="visible"/>
                                      </p:to>
                                    </p:set>
                                    <p:animEffect filter="fade" transition="in">
                                      <p:cBhvr>
                                        <p:cTn dur="1000"/>
                                        <p:tgtEl>
                                          <p:spTgt spid="29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299">
                                            <p:txEl>
                                              <p:pRg end="2" st="2"/>
                                            </p:txEl>
                                          </p:spTgt>
                                        </p:tgtEl>
                                        <p:attrNameLst>
                                          <p:attrName>style.visibility</p:attrName>
                                        </p:attrNameLst>
                                      </p:cBhvr>
                                      <p:to>
                                        <p:strVal val="visible"/>
                                      </p:to>
                                    </p:set>
                                    <p:animEffect filter="fade" transition="in">
                                      <p:cBhvr>
                                        <p:cTn dur="1000"/>
                                        <p:tgtEl>
                                          <p:spTgt spid="299">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3" name="Shape 303"/>
        <p:cNvGrpSpPr/>
        <p:nvPr/>
      </p:nvGrpSpPr>
      <p:grpSpPr>
        <a:xfrm>
          <a:off x="0" y="0"/>
          <a:ext cx="0" cy="0"/>
          <a:chOff x="0" y="0"/>
          <a:chExt cx="0" cy="0"/>
        </a:xfrm>
      </p:grpSpPr>
      <p:pic>
        <p:nvPicPr>
          <p:cNvPr id="304" name="Google Shape;304;p54"/>
          <p:cNvPicPr preferRelativeResize="0"/>
          <p:nvPr/>
        </p:nvPicPr>
        <p:blipFill>
          <a:blip r:embed="rId3">
            <a:alphaModFix/>
          </a:blip>
          <a:stretch>
            <a:fillRect/>
          </a:stretch>
        </p:blipFill>
        <p:spPr>
          <a:xfrm>
            <a:off x="2680425" y="1519220"/>
            <a:ext cx="3783150" cy="2643218"/>
          </a:xfrm>
          <a:prstGeom prst="rect">
            <a:avLst/>
          </a:prstGeom>
          <a:noFill/>
          <a:ln>
            <a:noFill/>
          </a:ln>
        </p:spPr>
      </p:pic>
      <p:sp>
        <p:nvSpPr>
          <p:cNvPr id="305" name="Google Shape;305;p54"/>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r>
              <a:rPr lang="en"/>
              <a: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09" name="Shape 309"/>
        <p:cNvGrpSpPr/>
        <p:nvPr/>
      </p:nvGrpSpPr>
      <p:grpSpPr>
        <a:xfrm>
          <a:off x="0" y="0"/>
          <a:ext cx="0" cy="0"/>
          <a:chOff x="0" y="0"/>
          <a:chExt cx="0" cy="0"/>
        </a:xfrm>
      </p:grpSpPr>
      <p:sp>
        <p:nvSpPr>
          <p:cNvPr id="310" name="Google Shape;310;p55"/>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endParaRPr/>
          </a:p>
        </p:txBody>
      </p:sp>
      <p:pic>
        <p:nvPicPr>
          <p:cNvPr id="311" name="Google Shape;311;p55"/>
          <p:cNvPicPr preferRelativeResize="0"/>
          <p:nvPr/>
        </p:nvPicPr>
        <p:blipFill>
          <a:blip r:embed="rId3">
            <a:alphaModFix/>
          </a:blip>
          <a:stretch>
            <a:fillRect/>
          </a:stretch>
        </p:blipFill>
        <p:spPr>
          <a:xfrm>
            <a:off x="2680425" y="1519225"/>
            <a:ext cx="3783150" cy="26432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15" name="Shape 315"/>
        <p:cNvGrpSpPr/>
        <p:nvPr/>
      </p:nvGrpSpPr>
      <p:grpSpPr>
        <a:xfrm>
          <a:off x="0" y="0"/>
          <a:ext cx="0" cy="0"/>
          <a:chOff x="0" y="0"/>
          <a:chExt cx="0" cy="0"/>
        </a:xfrm>
      </p:grpSpPr>
      <p:sp>
        <p:nvSpPr>
          <p:cNvPr id="316" name="Google Shape;316;p56"/>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Show me some code</a:t>
            </a:r>
            <a:endParaRPr/>
          </a:p>
        </p:txBody>
      </p:sp>
      <p:pic>
        <p:nvPicPr>
          <p:cNvPr id="317" name="Google Shape;317;p56"/>
          <p:cNvPicPr preferRelativeResize="0"/>
          <p:nvPr/>
        </p:nvPicPr>
        <p:blipFill>
          <a:blip r:embed="rId3">
            <a:alphaModFix/>
          </a:blip>
          <a:stretch>
            <a:fillRect/>
          </a:stretch>
        </p:blipFill>
        <p:spPr>
          <a:xfrm>
            <a:off x="251225" y="618075"/>
            <a:ext cx="7028060" cy="4525426"/>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1" name="Shape 321"/>
        <p:cNvGrpSpPr/>
        <p:nvPr/>
      </p:nvGrpSpPr>
      <p:grpSpPr>
        <a:xfrm>
          <a:off x="0" y="0"/>
          <a:ext cx="0" cy="0"/>
          <a:chOff x="0" y="0"/>
          <a:chExt cx="0" cy="0"/>
        </a:xfrm>
      </p:grpSpPr>
      <p:sp>
        <p:nvSpPr>
          <p:cNvPr id="322" name="Google Shape;322;p57"/>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But what's the catch??</a:t>
            </a:r>
            <a:endParaRPr/>
          </a:p>
        </p:txBody>
      </p:sp>
      <p:sp>
        <p:nvSpPr>
          <p:cNvPr id="323" name="Google Shape;323;p57"/>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KSQL has some rough edges and you will get cut</a:t>
            </a:r>
            <a:endParaRPr/>
          </a:p>
          <a:p>
            <a:pPr indent="-381000" lvl="0" marL="457200" rtl="0" algn="l">
              <a:spcBef>
                <a:spcPts val="0"/>
              </a:spcBef>
              <a:spcAft>
                <a:spcPts val="0"/>
              </a:spcAft>
              <a:buSzPts val="2400"/>
              <a:buChar char="●"/>
            </a:pPr>
            <a:r>
              <a:rPr lang="en"/>
              <a:t>The deployment model is not great</a:t>
            </a:r>
            <a:endParaRPr/>
          </a:p>
          <a:p>
            <a:pPr indent="-381000" lvl="1" marL="914400" rtl="0" algn="l">
              <a:spcBef>
                <a:spcPts val="0"/>
              </a:spcBef>
              <a:spcAft>
                <a:spcPts val="0"/>
              </a:spcAft>
              <a:buSzPts val="2400"/>
              <a:buChar char="○"/>
            </a:pPr>
            <a:r>
              <a:rPr lang="en"/>
              <a:t>We did roll our own Flyway adapter to simulate version controlled KSQL streams</a:t>
            </a:r>
            <a:endParaRPr/>
          </a:p>
          <a:p>
            <a:pPr indent="-381000" lvl="1" marL="914400" rtl="0" algn="l">
              <a:spcBef>
                <a:spcPts val="0"/>
              </a:spcBef>
              <a:spcAft>
                <a:spcPts val="0"/>
              </a:spcAft>
              <a:buSzPts val="2400"/>
              <a:buChar char="○"/>
            </a:pPr>
            <a:r>
              <a:rPr lang="en"/>
              <a:t>Hopefully to be open sourced soon</a:t>
            </a:r>
            <a:endParaRPr/>
          </a:p>
          <a:p>
            <a:pPr indent="-381000" lvl="0" marL="457200" rtl="0" algn="l">
              <a:spcBef>
                <a:spcPts val="0"/>
              </a:spcBef>
              <a:spcAft>
                <a:spcPts val="0"/>
              </a:spcAft>
              <a:buSzPts val="2400"/>
              <a:buChar char="●"/>
            </a:pPr>
            <a:r>
              <a:rPr lang="en"/>
              <a:t>Adhoc queries can be dangerous </a:t>
            </a:r>
            <a:r>
              <a:rPr lang="en"/>
              <a:t>😬</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0" st="0"/>
                                            </p:txEl>
                                          </p:spTgt>
                                        </p:tgtEl>
                                        <p:attrNameLst>
                                          <p:attrName>style.visibility</p:attrName>
                                        </p:attrNameLst>
                                      </p:cBhvr>
                                      <p:to>
                                        <p:strVal val="visible"/>
                                      </p:to>
                                    </p:set>
                                    <p:animEffect filter="fade" transition="in">
                                      <p:cBhvr>
                                        <p:cTn dur="1000"/>
                                        <p:tgtEl>
                                          <p:spTgt spid="32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1" st="1"/>
                                            </p:txEl>
                                          </p:spTgt>
                                        </p:tgtEl>
                                        <p:attrNameLst>
                                          <p:attrName>style.visibility</p:attrName>
                                        </p:attrNameLst>
                                      </p:cBhvr>
                                      <p:to>
                                        <p:strVal val="visible"/>
                                      </p:to>
                                    </p:set>
                                    <p:animEffect filter="fade" transition="in">
                                      <p:cBhvr>
                                        <p:cTn dur="1000"/>
                                        <p:tgtEl>
                                          <p:spTgt spid="32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2" st="2"/>
                                            </p:txEl>
                                          </p:spTgt>
                                        </p:tgtEl>
                                        <p:attrNameLst>
                                          <p:attrName>style.visibility</p:attrName>
                                        </p:attrNameLst>
                                      </p:cBhvr>
                                      <p:to>
                                        <p:strVal val="visible"/>
                                      </p:to>
                                    </p:set>
                                    <p:animEffect filter="fade" transition="in">
                                      <p:cBhvr>
                                        <p:cTn dur="1000"/>
                                        <p:tgtEl>
                                          <p:spTgt spid="32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3" st="3"/>
                                            </p:txEl>
                                          </p:spTgt>
                                        </p:tgtEl>
                                        <p:attrNameLst>
                                          <p:attrName>style.visibility</p:attrName>
                                        </p:attrNameLst>
                                      </p:cBhvr>
                                      <p:to>
                                        <p:strVal val="visible"/>
                                      </p:to>
                                    </p:set>
                                    <p:animEffect filter="fade" transition="in">
                                      <p:cBhvr>
                                        <p:cTn dur="1000"/>
                                        <p:tgtEl>
                                          <p:spTgt spid="323">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23">
                                            <p:txEl>
                                              <p:pRg end="4" st="4"/>
                                            </p:txEl>
                                          </p:spTgt>
                                        </p:tgtEl>
                                        <p:attrNameLst>
                                          <p:attrName>style.visibility</p:attrName>
                                        </p:attrNameLst>
                                      </p:cBhvr>
                                      <p:to>
                                        <p:strVal val="visible"/>
                                      </p:to>
                                    </p:set>
                                    <p:animEffect filter="fade" transition="in">
                                      <p:cBhvr>
                                        <p:cTn dur="1000"/>
                                        <p:tgtEl>
                                          <p:spTgt spid="323">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27" name="Shape 327"/>
        <p:cNvGrpSpPr/>
        <p:nvPr/>
      </p:nvGrpSpPr>
      <p:grpSpPr>
        <a:xfrm>
          <a:off x="0" y="0"/>
          <a:ext cx="0" cy="0"/>
          <a:chOff x="0" y="0"/>
          <a:chExt cx="0" cy="0"/>
        </a:xfrm>
      </p:grpSpPr>
      <p:sp>
        <p:nvSpPr>
          <p:cNvPr id="328" name="Google Shape;328;p58"/>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KSQL vs Squid Squad (aka My Team)</a:t>
            </a:r>
            <a:endParaRPr/>
          </a:p>
        </p:txBody>
      </p:sp>
      <p:pic>
        <p:nvPicPr>
          <p:cNvPr id="329" name="Google Shape;329;p58"/>
          <p:cNvPicPr preferRelativeResize="0"/>
          <p:nvPr/>
        </p:nvPicPr>
        <p:blipFill>
          <a:blip r:embed="rId3">
            <a:alphaModFix/>
          </a:blip>
          <a:stretch>
            <a:fillRect/>
          </a:stretch>
        </p:blipFill>
        <p:spPr>
          <a:xfrm>
            <a:off x="2971800" y="1296400"/>
            <a:ext cx="3027899" cy="32089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3" name="Shape 333"/>
        <p:cNvGrpSpPr/>
        <p:nvPr/>
      </p:nvGrpSpPr>
      <p:grpSpPr>
        <a:xfrm>
          <a:off x="0" y="0"/>
          <a:ext cx="0" cy="0"/>
          <a:chOff x="0" y="0"/>
          <a:chExt cx="0" cy="0"/>
        </a:xfrm>
      </p:grpSpPr>
      <p:pic>
        <p:nvPicPr>
          <p:cNvPr id="334" name="Google Shape;334;p59"/>
          <p:cNvPicPr preferRelativeResize="0"/>
          <p:nvPr/>
        </p:nvPicPr>
        <p:blipFill>
          <a:blip r:embed="rId3">
            <a:alphaModFix/>
          </a:blip>
          <a:stretch>
            <a:fillRect/>
          </a:stretch>
        </p:blipFill>
        <p:spPr>
          <a:xfrm>
            <a:off x="1390650" y="657225"/>
            <a:ext cx="6210300" cy="3325100"/>
          </a:xfrm>
          <a:prstGeom prst="rect">
            <a:avLst/>
          </a:prstGeom>
          <a:noFill/>
          <a:ln>
            <a:noFill/>
          </a:ln>
        </p:spPr>
      </p:pic>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38" name="Shape 338"/>
        <p:cNvGrpSpPr/>
        <p:nvPr/>
      </p:nvGrpSpPr>
      <p:grpSpPr>
        <a:xfrm>
          <a:off x="0" y="0"/>
          <a:ext cx="0" cy="0"/>
          <a:chOff x="0" y="0"/>
          <a:chExt cx="0" cy="0"/>
        </a:xfrm>
      </p:grpSpPr>
      <p:sp>
        <p:nvSpPr>
          <p:cNvPr id="339" name="Google Shape;339;p60"/>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Kafka Connect</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3" name="Shape 343"/>
        <p:cNvGrpSpPr/>
        <p:nvPr/>
      </p:nvGrpSpPr>
      <p:grpSpPr>
        <a:xfrm>
          <a:off x="0" y="0"/>
          <a:ext cx="0" cy="0"/>
          <a:chOff x="0" y="0"/>
          <a:chExt cx="0" cy="0"/>
        </a:xfrm>
      </p:grpSpPr>
      <p:pic>
        <p:nvPicPr>
          <p:cNvPr id="344" name="Google Shape;344;p61"/>
          <p:cNvPicPr preferRelativeResize="0"/>
          <p:nvPr/>
        </p:nvPicPr>
        <p:blipFill>
          <a:blip r:embed="rId3">
            <a:alphaModFix/>
          </a:blip>
          <a:stretch>
            <a:fillRect/>
          </a:stretch>
        </p:blipFill>
        <p:spPr>
          <a:xfrm>
            <a:off x="647563" y="66925"/>
            <a:ext cx="7848873" cy="48387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87" name="Shape 87"/>
        <p:cNvGrpSpPr/>
        <p:nvPr/>
      </p:nvGrpSpPr>
      <p:grpSpPr>
        <a:xfrm>
          <a:off x="0" y="0"/>
          <a:ext cx="0" cy="0"/>
          <a:chOff x="0" y="0"/>
          <a:chExt cx="0" cy="0"/>
        </a:xfrm>
      </p:grpSpPr>
      <p:sp>
        <p:nvSpPr>
          <p:cNvPr id="88" name="Google Shape;88;p17"/>
          <p:cNvSpPr txBox="1"/>
          <p:nvPr/>
        </p:nvSpPr>
        <p:spPr>
          <a:xfrm>
            <a:off x="6101100" y="1745350"/>
            <a:ext cx="2667000" cy="3039300"/>
          </a:xfrm>
          <a:prstGeom prst="rect">
            <a:avLst/>
          </a:prstGeom>
          <a:noFill/>
          <a:ln>
            <a:noFill/>
          </a:ln>
        </p:spPr>
        <p:txBody>
          <a:bodyPr anchorCtr="0" anchor="t" bIns="91425" lIns="91425" spcFirstLastPara="1" rIns="91425" wrap="square" tIns="91425">
            <a:noAutofit/>
          </a:bodyPr>
          <a:lstStyle/>
          <a:p>
            <a:pPr indent="-355600" lvl="0" marL="457200" rtl="0" algn="l">
              <a:lnSpc>
                <a:spcPct val="115000"/>
              </a:lnSpc>
              <a:spcBef>
                <a:spcPts val="0"/>
              </a:spcBef>
              <a:spcAft>
                <a:spcPts val="0"/>
              </a:spcAft>
              <a:buClr>
                <a:schemeClr val="accent4"/>
              </a:buClr>
              <a:buSzPts val="2000"/>
              <a:buFont typeface="Montserrat"/>
              <a:buChar char="●"/>
            </a:pPr>
            <a:r>
              <a:rPr lang="en" sz="2000">
                <a:solidFill>
                  <a:schemeClr val="accent4"/>
                </a:solidFill>
                <a:latin typeface="Montserrat"/>
                <a:ea typeface="Montserrat"/>
                <a:cs typeface="Montserrat"/>
                <a:sym typeface="Montserrat"/>
              </a:rPr>
              <a:t>OSS Contributor to Micronaut and Sonatype</a:t>
            </a:r>
            <a:endParaRPr sz="2000">
              <a:solidFill>
                <a:schemeClr val="accent4"/>
              </a:solidFill>
              <a:latin typeface="Montserrat"/>
              <a:ea typeface="Montserrat"/>
              <a:cs typeface="Montserrat"/>
              <a:sym typeface="Montserrat"/>
            </a:endParaRPr>
          </a:p>
          <a:p>
            <a:pPr indent="-355600" lvl="0" marL="457200" rtl="0" algn="l">
              <a:lnSpc>
                <a:spcPct val="115000"/>
              </a:lnSpc>
              <a:spcBef>
                <a:spcPts val="0"/>
              </a:spcBef>
              <a:spcAft>
                <a:spcPts val="0"/>
              </a:spcAft>
              <a:buClr>
                <a:schemeClr val="accent4"/>
              </a:buClr>
              <a:buSzPts val="2000"/>
              <a:buFont typeface="Montserrat"/>
              <a:buChar char="●"/>
            </a:pPr>
            <a:r>
              <a:rPr lang="en" sz="2000">
                <a:solidFill>
                  <a:schemeClr val="accent4"/>
                </a:solidFill>
                <a:latin typeface="Montserrat"/>
                <a:ea typeface="Montserrat"/>
                <a:cs typeface="Montserrat"/>
                <a:sym typeface="Montserrat"/>
              </a:rPr>
              <a:t>Cars and family</a:t>
            </a:r>
            <a:endParaRPr>
              <a:latin typeface="Montserrat"/>
              <a:ea typeface="Montserrat"/>
              <a:cs typeface="Montserrat"/>
              <a:sym typeface="Montserrat"/>
            </a:endParaRPr>
          </a:p>
        </p:txBody>
      </p:sp>
      <p:sp>
        <p:nvSpPr>
          <p:cNvPr id="89" name="Google Shape;89;p17"/>
          <p:cNvSpPr txBox="1"/>
          <p:nvPr>
            <p:ph type="ctrTitle"/>
          </p:nvPr>
        </p:nvSpPr>
        <p:spPr>
          <a:xfrm>
            <a:off x="586200" y="3254425"/>
            <a:ext cx="4845300" cy="14580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Nathan Zender</a:t>
            </a:r>
            <a:endParaRPr/>
          </a:p>
        </p:txBody>
      </p:sp>
      <p:sp>
        <p:nvSpPr>
          <p:cNvPr id="90" name="Google Shape;90;p17"/>
          <p:cNvSpPr txBox="1"/>
          <p:nvPr>
            <p:ph idx="1" type="subTitle"/>
          </p:nvPr>
        </p:nvSpPr>
        <p:spPr>
          <a:xfrm>
            <a:off x="6101100" y="238675"/>
            <a:ext cx="2855400" cy="1673700"/>
          </a:xfrm>
          <a:prstGeom prst="rect">
            <a:avLst/>
          </a:prstGeom>
        </p:spPr>
        <p:txBody>
          <a:bodyPr anchorCtr="0" anchor="b" bIns="91425" lIns="91425" spcFirstLastPara="1" rIns="91425" wrap="square" tIns="91425">
            <a:noAutofit/>
          </a:bodyPr>
          <a:lstStyle/>
          <a:p>
            <a:pPr indent="0" lvl="0" marL="457200" rtl="0" algn="l">
              <a:lnSpc>
                <a:spcPct val="115000"/>
              </a:lnSpc>
              <a:spcBef>
                <a:spcPts val="0"/>
              </a:spcBef>
              <a:spcAft>
                <a:spcPts val="0"/>
              </a:spcAft>
              <a:buNone/>
            </a:pPr>
            <a:r>
              <a:t/>
            </a:r>
            <a:endParaRPr/>
          </a:p>
          <a:p>
            <a:pPr indent="-355600" lvl="0" marL="457200" rtl="0" algn="l">
              <a:lnSpc>
                <a:spcPct val="115000"/>
              </a:lnSpc>
              <a:spcBef>
                <a:spcPts val="0"/>
              </a:spcBef>
              <a:spcAft>
                <a:spcPts val="0"/>
              </a:spcAft>
              <a:buSzPts val="2000"/>
              <a:buChar char="●"/>
            </a:pPr>
            <a:r>
              <a:rPr lang="en" sz="2000"/>
              <a:t>Developer for over a decade</a:t>
            </a:r>
            <a:endParaRPr sz="2000"/>
          </a:p>
          <a:p>
            <a:pPr indent="-355600" lvl="0" marL="457200" rtl="0" algn="l">
              <a:lnSpc>
                <a:spcPct val="115000"/>
              </a:lnSpc>
              <a:spcBef>
                <a:spcPts val="0"/>
              </a:spcBef>
              <a:spcAft>
                <a:spcPts val="0"/>
              </a:spcAft>
              <a:buSzPts val="2000"/>
              <a:buChar char="●"/>
            </a:pPr>
            <a:r>
              <a:rPr lang="en" sz="2000"/>
              <a:t>Currently Tech Lead with</a:t>
            </a:r>
            <a:endParaRPr sz="2000"/>
          </a:p>
        </p:txBody>
      </p:sp>
      <p:pic>
        <p:nvPicPr>
          <p:cNvPr id="91" name="Google Shape;91;p17"/>
          <p:cNvPicPr preferRelativeResize="0"/>
          <p:nvPr/>
        </p:nvPicPr>
        <p:blipFill>
          <a:blip r:embed="rId3">
            <a:alphaModFix/>
          </a:blip>
          <a:stretch>
            <a:fillRect/>
          </a:stretch>
        </p:blipFill>
        <p:spPr>
          <a:xfrm>
            <a:off x="7929700" y="1391925"/>
            <a:ext cx="894576" cy="432400"/>
          </a:xfrm>
          <a:prstGeom prst="rect">
            <a:avLst/>
          </a:prstGeom>
          <a:noFill/>
          <a:ln>
            <a:noFill/>
          </a:ln>
        </p:spPr>
      </p:pic>
      <p:pic>
        <p:nvPicPr>
          <p:cNvPr id="92" name="Google Shape;92;p17"/>
          <p:cNvPicPr preferRelativeResize="0"/>
          <p:nvPr/>
        </p:nvPicPr>
        <p:blipFill>
          <a:blip r:embed="rId4">
            <a:alphaModFix/>
          </a:blip>
          <a:stretch>
            <a:fillRect/>
          </a:stretch>
        </p:blipFill>
        <p:spPr>
          <a:xfrm>
            <a:off x="586200" y="288025"/>
            <a:ext cx="4845325" cy="36340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0" st="0"/>
                                            </p:txEl>
                                          </p:spTgt>
                                        </p:tgtEl>
                                        <p:attrNameLst>
                                          <p:attrName>style.visibility</p:attrName>
                                        </p:attrNameLst>
                                      </p:cBhvr>
                                      <p:to>
                                        <p:strVal val="visible"/>
                                      </p:to>
                                    </p:set>
                                    <p:animEffect filter="fade" transition="in">
                                      <p:cBhvr>
                                        <p:cTn dur="1000"/>
                                        <p:tgtEl>
                                          <p:spTgt spid="9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1" st="1"/>
                                            </p:txEl>
                                          </p:spTgt>
                                        </p:tgtEl>
                                        <p:attrNameLst>
                                          <p:attrName>style.visibility</p:attrName>
                                        </p:attrNameLst>
                                      </p:cBhvr>
                                      <p:to>
                                        <p:strVal val="visible"/>
                                      </p:to>
                                    </p:set>
                                    <p:animEffect filter="fade" transition="in">
                                      <p:cBhvr>
                                        <p:cTn dur="1000"/>
                                        <p:tgtEl>
                                          <p:spTgt spid="9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90">
                                            <p:txEl>
                                              <p:pRg end="2" st="2"/>
                                            </p:txEl>
                                          </p:spTgt>
                                        </p:tgtEl>
                                        <p:attrNameLst>
                                          <p:attrName>style.visibility</p:attrName>
                                        </p:attrNameLst>
                                      </p:cBhvr>
                                      <p:to>
                                        <p:strVal val="visible"/>
                                      </p:to>
                                    </p:set>
                                    <p:animEffect filter="fade" transition="in">
                                      <p:cBhvr>
                                        <p:cTn dur="1000"/>
                                        <p:tgtEl>
                                          <p:spTgt spid="90">
                                            <p:txEl>
                                              <p:pRg end="2" st="2"/>
                                            </p:txEl>
                                          </p:spTgt>
                                        </p:tgtEl>
                                      </p:cBhvr>
                                    </p:animEffect>
                                  </p:childTnLst>
                                </p:cTn>
                              </p:par>
                              <p:par>
                                <p:cTn fill="hold" nodeType="withEffect" presetClass="entr" presetID="10" presetSubtype="0">
                                  <p:stCondLst>
                                    <p:cond delay="0"/>
                                  </p:stCondLst>
                                  <p:childTnLst>
                                    <p:set>
                                      <p:cBhvr>
                                        <p:cTn dur="1" fill="hold">
                                          <p:stCondLst>
                                            <p:cond delay="0"/>
                                          </p:stCondLst>
                                        </p:cTn>
                                        <p:tgtEl>
                                          <p:spTgt spid="91"/>
                                        </p:tgtEl>
                                        <p:attrNameLst>
                                          <p:attrName>style.visibility</p:attrName>
                                        </p:attrNameLst>
                                      </p:cBhvr>
                                      <p:to>
                                        <p:strVal val="visible"/>
                                      </p:to>
                                    </p:set>
                                    <p:animEffect filter="fade" transition="in">
                                      <p:cBhvr>
                                        <p:cTn dur="1000"/>
                                        <p:tgtEl>
                                          <p:spTgt spid="9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0" st="0"/>
                                            </p:txEl>
                                          </p:spTgt>
                                        </p:tgtEl>
                                        <p:attrNameLst>
                                          <p:attrName>style.visibility</p:attrName>
                                        </p:attrNameLst>
                                      </p:cBhvr>
                                      <p:to>
                                        <p:strVal val="visible"/>
                                      </p:to>
                                    </p:set>
                                    <p:animEffect filter="fade" transition="in">
                                      <p:cBhvr>
                                        <p:cTn dur="1000"/>
                                        <p:tgtEl>
                                          <p:spTgt spid="8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88">
                                            <p:txEl>
                                              <p:pRg end="1" st="1"/>
                                            </p:txEl>
                                          </p:spTgt>
                                        </p:tgtEl>
                                        <p:attrNameLst>
                                          <p:attrName>style.visibility</p:attrName>
                                        </p:attrNameLst>
                                      </p:cBhvr>
                                      <p:to>
                                        <p:strVal val="visible"/>
                                      </p:to>
                                    </p:set>
                                    <p:animEffect filter="fade" transition="in">
                                      <p:cBhvr>
                                        <p:cTn dur="1000"/>
                                        <p:tgtEl>
                                          <p:spTgt spid="8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48" name="Shape 348"/>
        <p:cNvGrpSpPr/>
        <p:nvPr/>
      </p:nvGrpSpPr>
      <p:grpSpPr>
        <a:xfrm>
          <a:off x="0" y="0"/>
          <a:ext cx="0" cy="0"/>
          <a:chOff x="0" y="0"/>
          <a:chExt cx="0" cy="0"/>
        </a:xfrm>
      </p:grpSpPr>
      <p:sp>
        <p:nvSpPr>
          <p:cNvPr id="349" name="Google Shape;349;p62"/>
          <p:cNvSpPr txBox="1"/>
          <p:nvPr>
            <p:ph idx="1" type="body"/>
          </p:nvPr>
        </p:nvSpPr>
        <p:spPr>
          <a:xfrm>
            <a:off x="3165234" y="1146050"/>
            <a:ext cx="4809000" cy="3251400"/>
          </a:xfrm>
          <a:prstGeom prst="rect">
            <a:avLst/>
          </a:prstGeom>
        </p:spPr>
        <p:txBody>
          <a:bodyPr anchorCtr="0" anchor="t" bIns="91425" lIns="91425" spcFirstLastPara="1" rIns="91425" wrap="square" tIns="91425">
            <a:noAutofit/>
          </a:bodyPr>
          <a:lstStyle/>
          <a:p>
            <a:pPr indent="0" lvl="0" marL="0" rtl="0" algn="l">
              <a:spcBef>
                <a:spcPts val="600"/>
              </a:spcBef>
              <a:spcAft>
                <a:spcPts val="0"/>
              </a:spcAft>
              <a:buNone/>
            </a:pPr>
            <a:r>
              <a:rPr lang="en" sz="2400"/>
              <a:t>Kafka Connect, an open source component of Kafka, is a framework for connecting Kafka with external systems such as databases, key-value stores, search indexes, and file systems</a:t>
            </a:r>
            <a:r>
              <a:rPr lang="en" sz="2400"/>
              <a:t>.</a:t>
            </a:r>
            <a:endParaRPr sz="2400"/>
          </a:p>
        </p:txBody>
      </p:sp>
      <p:sp>
        <p:nvSpPr>
          <p:cNvPr id="350" name="Google Shape;350;p62"/>
          <p:cNvSpPr txBox="1"/>
          <p:nvPr/>
        </p:nvSpPr>
        <p:spPr>
          <a:xfrm>
            <a:off x="3151500" y="315425"/>
            <a:ext cx="5747100" cy="7209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None/>
            </a:pPr>
            <a:r>
              <a:rPr b="1" lang="en" sz="3000">
                <a:solidFill>
                  <a:schemeClr val="dk1"/>
                </a:solidFill>
                <a:latin typeface="Montserrat"/>
                <a:ea typeface="Montserrat"/>
                <a:cs typeface="Montserrat"/>
                <a:sym typeface="Montserrat"/>
              </a:rPr>
              <a:t>What is it?</a:t>
            </a:r>
            <a:endParaRPr b="1" sz="3000">
              <a:solidFill>
                <a:schemeClr val="dk1"/>
              </a:solidFill>
              <a:latin typeface="Montserrat"/>
              <a:ea typeface="Montserrat"/>
              <a:cs typeface="Montserrat"/>
              <a:sym typeface="Montserrat"/>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54" name="Shape 354"/>
        <p:cNvGrpSpPr/>
        <p:nvPr/>
      </p:nvGrpSpPr>
      <p:grpSpPr>
        <a:xfrm>
          <a:off x="0" y="0"/>
          <a:ext cx="0" cy="0"/>
          <a:chOff x="0" y="0"/>
          <a:chExt cx="0" cy="0"/>
        </a:xfrm>
      </p:grpSpPr>
      <p:sp>
        <p:nvSpPr>
          <p:cNvPr id="355" name="Google Shape;355;p63"/>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Why?</a:t>
            </a:r>
            <a:endParaRPr/>
          </a:p>
        </p:txBody>
      </p:sp>
      <p:sp>
        <p:nvSpPr>
          <p:cNvPr id="356" name="Google Shape;356;p63"/>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De facto</a:t>
            </a:r>
            <a:r>
              <a:rPr lang="en"/>
              <a:t> standard in getting data in/out of K</a:t>
            </a:r>
            <a:r>
              <a:rPr lang="en"/>
              <a:t>afka</a:t>
            </a:r>
            <a:r>
              <a:rPr lang="en"/>
              <a:t> via configuration only</a:t>
            </a:r>
            <a:endParaRPr/>
          </a:p>
          <a:p>
            <a:pPr indent="-381000" lvl="0" marL="457200" rtl="0" algn="l">
              <a:spcBef>
                <a:spcPts val="0"/>
              </a:spcBef>
              <a:spcAft>
                <a:spcPts val="0"/>
              </a:spcAft>
              <a:buSzPts val="2400"/>
              <a:buChar char="●"/>
            </a:pPr>
            <a:r>
              <a:rPr lang="en"/>
              <a:t>Analytics reports could not be built by querying K</a:t>
            </a:r>
            <a:r>
              <a:rPr lang="en"/>
              <a:t>afka</a:t>
            </a:r>
            <a:r>
              <a:rPr lang="en"/>
              <a:t> directly so we have to get it out somehow</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0" st="0"/>
                                            </p:txEl>
                                          </p:spTgt>
                                        </p:tgtEl>
                                        <p:attrNameLst>
                                          <p:attrName>style.visibility</p:attrName>
                                        </p:attrNameLst>
                                      </p:cBhvr>
                                      <p:to>
                                        <p:strVal val="visible"/>
                                      </p:to>
                                    </p:set>
                                    <p:animEffect filter="fade" transition="in">
                                      <p:cBhvr>
                                        <p:cTn dur="1000"/>
                                        <p:tgtEl>
                                          <p:spTgt spid="3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56">
                                            <p:txEl>
                                              <p:pRg end="1" st="1"/>
                                            </p:txEl>
                                          </p:spTgt>
                                        </p:tgtEl>
                                        <p:attrNameLst>
                                          <p:attrName>style.visibility</p:attrName>
                                        </p:attrNameLst>
                                      </p:cBhvr>
                                      <p:to>
                                        <p:strVal val="visible"/>
                                      </p:to>
                                    </p:set>
                                    <p:animEffect filter="fade" transition="in">
                                      <p:cBhvr>
                                        <p:cTn dur="1000"/>
                                        <p:tgtEl>
                                          <p:spTgt spid="356">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0" name="Shape 360"/>
        <p:cNvGrpSpPr/>
        <p:nvPr/>
      </p:nvGrpSpPr>
      <p:grpSpPr>
        <a:xfrm>
          <a:off x="0" y="0"/>
          <a:ext cx="0" cy="0"/>
          <a:chOff x="0" y="0"/>
          <a:chExt cx="0" cy="0"/>
        </a:xfrm>
      </p:grpSpPr>
      <p:sp>
        <p:nvSpPr>
          <p:cNvPr id="361" name="Google Shape;361;p64"/>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endParaRPr/>
          </a:p>
        </p:txBody>
      </p:sp>
      <p:pic>
        <p:nvPicPr>
          <p:cNvPr id="362" name="Google Shape;362;p64"/>
          <p:cNvPicPr preferRelativeResize="0"/>
          <p:nvPr/>
        </p:nvPicPr>
        <p:blipFill>
          <a:blip r:embed="rId3">
            <a:alphaModFix/>
          </a:blip>
          <a:stretch>
            <a:fillRect/>
          </a:stretch>
        </p:blipFill>
        <p:spPr>
          <a:xfrm>
            <a:off x="2104175" y="1567600"/>
            <a:ext cx="2071923" cy="2587150"/>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66" name="Shape 366"/>
        <p:cNvGrpSpPr/>
        <p:nvPr/>
      </p:nvGrpSpPr>
      <p:grpSpPr>
        <a:xfrm>
          <a:off x="0" y="0"/>
          <a:ext cx="0" cy="0"/>
          <a:chOff x="0" y="0"/>
          <a:chExt cx="0" cy="0"/>
        </a:xfrm>
      </p:grpSpPr>
      <p:sp>
        <p:nvSpPr>
          <p:cNvPr id="367" name="Google Shape;367;p65"/>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How?</a:t>
            </a:r>
            <a:endParaRPr/>
          </a:p>
        </p:txBody>
      </p:sp>
      <p:pic>
        <p:nvPicPr>
          <p:cNvPr id="368" name="Google Shape;368;p65"/>
          <p:cNvPicPr preferRelativeResize="0"/>
          <p:nvPr/>
        </p:nvPicPr>
        <p:blipFill>
          <a:blip r:embed="rId3">
            <a:alphaModFix/>
          </a:blip>
          <a:stretch>
            <a:fillRect/>
          </a:stretch>
        </p:blipFill>
        <p:spPr>
          <a:xfrm>
            <a:off x="2104175" y="1567600"/>
            <a:ext cx="5426450" cy="2587150"/>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2" name="Shape 372"/>
        <p:cNvGrpSpPr/>
        <p:nvPr/>
      </p:nvGrpSpPr>
      <p:grpSpPr>
        <a:xfrm>
          <a:off x="0" y="0"/>
          <a:ext cx="0" cy="0"/>
          <a:chOff x="0" y="0"/>
          <a:chExt cx="0" cy="0"/>
        </a:xfrm>
      </p:grpSpPr>
      <p:sp>
        <p:nvSpPr>
          <p:cNvPr id="373" name="Google Shape;373;p66"/>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Show me some code</a:t>
            </a:r>
            <a:endParaRPr/>
          </a:p>
        </p:txBody>
      </p:sp>
      <p:pic>
        <p:nvPicPr>
          <p:cNvPr id="374" name="Google Shape;374;p66"/>
          <p:cNvPicPr preferRelativeResize="0"/>
          <p:nvPr/>
        </p:nvPicPr>
        <p:blipFill>
          <a:blip r:embed="rId3">
            <a:alphaModFix/>
          </a:blip>
          <a:stretch>
            <a:fillRect/>
          </a:stretch>
        </p:blipFill>
        <p:spPr>
          <a:xfrm>
            <a:off x="266500" y="621525"/>
            <a:ext cx="8086752" cy="4455592"/>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78" name="Shape 378"/>
        <p:cNvGrpSpPr/>
        <p:nvPr/>
      </p:nvGrpSpPr>
      <p:grpSpPr>
        <a:xfrm>
          <a:off x="0" y="0"/>
          <a:ext cx="0" cy="0"/>
          <a:chOff x="0" y="0"/>
          <a:chExt cx="0" cy="0"/>
        </a:xfrm>
      </p:grpSpPr>
      <p:sp>
        <p:nvSpPr>
          <p:cNvPr id="379" name="Google Shape;379;p67"/>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But what's the catch??</a:t>
            </a:r>
            <a:endParaRPr/>
          </a:p>
        </p:txBody>
      </p:sp>
      <p:sp>
        <p:nvSpPr>
          <p:cNvPr id="380" name="Google Shape;380;p67"/>
          <p:cNvSpPr txBox="1"/>
          <p:nvPr>
            <p:ph idx="1" type="body"/>
          </p:nvPr>
        </p:nvSpPr>
        <p:spPr>
          <a:xfrm>
            <a:off x="691200" y="1511100"/>
            <a:ext cx="7761600" cy="2868900"/>
          </a:xfrm>
          <a:prstGeom prst="rect">
            <a:avLst/>
          </a:prstGeom>
        </p:spPr>
        <p:txBody>
          <a:bodyPr anchorCtr="0" anchor="t" bIns="91425" lIns="91425" spcFirstLastPara="1" rIns="91425" wrap="square" tIns="91425">
            <a:noAutofit/>
          </a:bodyPr>
          <a:lstStyle/>
          <a:p>
            <a:pPr indent="-400050" lvl="0" marL="457200" rtl="0" algn="l">
              <a:spcBef>
                <a:spcPts val="600"/>
              </a:spcBef>
              <a:spcAft>
                <a:spcPts val="0"/>
              </a:spcAft>
              <a:buSzPts val="2700"/>
              <a:buChar char="●"/>
            </a:pPr>
            <a:r>
              <a:rPr lang="en" sz="2700"/>
              <a:t>Kafka Connect has been pretty solid</a:t>
            </a:r>
            <a:endParaRPr sz="2700"/>
          </a:p>
          <a:p>
            <a:pPr indent="-400050" lvl="0" marL="457200" rtl="0" algn="l">
              <a:spcBef>
                <a:spcPts val="0"/>
              </a:spcBef>
              <a:spcAft>
                <a:spcPts val="0"/>
              </a:spcAft>
              <a:buSzPts val="2700"/>
              <a:buChar char="●"/>
            </a:pPr>
            <a:r>
              <a:rPr lang="en" sz="2700"/>
              <a:t>Custom connector to fix with some timestamp conversion issues</a:t>
            </a:r>
            <a:endParaRPr sz="2700"/>
          </a:p>
          <a:p>
            <a:pPr indent="-400050" lvl="0" marL="457200" rtl="0" algn="l">
              <a:spcBef>
                <a:spcPts val="0"/>
              </a:spcBef>
              <a:spcAft>
                <a:spcPts val="0"/>
              </a:spcAft>
              <a:buSzPts val="2700"/>
              <a:buChar char="●"/>
            </a:pPr>
            <a:r>
              <a:rPr lang="en" sz="2700"/>
              <a:t>Warning!!!</a:t>
            </a:r>
            <a:endParaRPr sz="2700"/>
          </a:p>
          <a:p>
            <a:pPr indent="-400050" lvl="1" marL="914400" rtl="0" algn="l">
              <a:spcBef>
                <a:spcPts val="0"/>
              </a:spcBef>
              <a:spcAft>
                <a:spcPts val="0"/>
              </a:spcAft>
              <a:buSzPts val="2700"/>
              <a:buChar char="○"/>
            </a:pPr>
            <a:r>
              <a:rPr b="1" lang="en" sz="2700"/>
              <a:t>o</a:t>
            </a:r>
            <a:r>
              <a:rPr b="1" lang="en" sz="2700"/>
              <a:t>ffset.retention.minutes</a:t>
            </a:r>
            <a:r>
              <a:rPr lang="en" sz="2700"/>
              <a:t> will probably bite you at some point</a:t>
            </a:r>
            <a:endParaRPr sz="2700"/>
          </a:p>
          <a:p>
            <a:pPr indent="0" lvl="0" marL="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0" st="0"/>
                                            </p:txEl>
                                          </p:spTgt>
                                        </p:tgtEl>
                                        <p:attrNameLst>
                                          <p:attrName>style.visibility</p:attrName>
                                        </p:attrNameLst>
                                      </p:cBhvr>
                                      <p:to>
                                        <p:strVal val="visible"/>
                                      </p:to>
                                    </p:set>
                                    <p:animEffect filter="fade" transition="in">
                                      <p:cBhvr>
                                        <p:cTn dur="1000"/>
                                        <p:tgtEl>
                                          <p:spTgt spid="380">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1" st="1"/>
                                            </p:txEl>
                                          </p:spTgt>
                                        </p:tgtEl>
                                        <p:attrNameLst>
                                          <p:attrName>style.visibility</p:attrName>
                                        </p:attrNameLst>
                                      </p:cBhvr>
                                      <p:to>
                                        <p:strVal val="visible"/>
                                      </p:to>
                                    </p:set>
                                    <p:animEffect filter="fade" transition="in">
                                      <p:cBhvr>
                                        <p:cTn dur="1000"/>
                                        <p:tgtEl>
                                          <p:spTgt spid="380">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2" st="2"/>
                                            </p:txEl>
                                          </p:spTgt>
                                        </p:tgtEl>
                                        <p:attrNameLst>
                                          <p:attrName>style.visibility</p:attrName>
                                        </p:attrNameLst>
                                      </p:cBhvr>
                                      <p:to>
                                        <p:strVal val="visible"/>
                                      </p:to>
                                    </p:set>
                                    <p:animEffect filter="fade" transition="in">
                                      <p:cBhvr>
                                        <p:cTn dur="1000"/>
                                        <p:tgtEl>
                                          <p:spTgt spid="380">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3" st="3"/>
                                            </p:txEl>
                                          </p:spTgt>
                                        </p:tgtEl>
                                        <p:attrNameLst>
                                          <p:attrName>style.visibility</p:attrName>
                                        </p:attrNameLst>
                                      </p:cBhvr>
                                      <p:to>
                                        <p:strVal val="visible"/>
                                      </p:to>
                                    </p:set>
                                    <p:animEffect filter="fade" transition="in">
                                      <p:cBhvr>
                                        <p:cTn dur="1000"/>
                                        <p:tgtEl>
                                          <p:spTgt spid="380">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0">
                                            <p:txEl>
                                              <p:pRg end="4" st="4"/>
                                            </p:txEl>
                                          </p:spTgt>
                                        </p:tgtEl>
                                        <p:attrNameLst>
                                          <p:attrName>style.visibility</p:attrName>
                                        </p:attrNameLst>
                                      </p:cBhvr>
                                      <p:to>
                                        <p:strVal val="visible"/>
                                      </p:to>
                                    </p:set>
                                    <p:animEffect filter="fade" transition="in">
                                      <p:cBhvr>
                                        <p:cTn dur="1000"/>
                                        <p:tgtEl>
                                          <p:spTgt spid="380">
                                            <p:txEl>
                                              <p:pRg end="4" st="4"/>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4" name="Shape 384"/>
        <p:cNvGrpSpPr/>
        <p:nvPr/>
      </p:nvGrpSpPr>
      <p:grpSpPr>
        <a:xfrm>
          <a:off x="0" y="0"/>
          <a:ext cx="0" cy="0"/>
          <a:chOff x="0" y="0"/>
          <a:chExt cx="0" cy="0"/>
        </a:xfrm>
      </p:grpSpPr>
      <p:sp>
        <p:nvSpPr>
          <p:cNvPr id="385" name="Google Shape;385;p68"/>
          <p:cNvSpPr txBox="1"/>
          <p:nvPr>
            <p:ph type="ctrTitle"/>
          </p:nvPr>
        </p:nvSpPr>
        <p:spPr>
          <a:xfrm>
            <a:off x="1824225" y="2220425"/>
            <a:ext cx="6633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Show us some numbers</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89" name="Shape 389"/>
        <p:cNvGrpSpPr/>
        <p:nvPr/>
      </p:nvGrpSpPr>
      <p:grpSpPr>
        <a:xfrm>
          <a:off x="0" y="0"/>
          <a:ext cx="0" cy="0"/>
          <a:chOff x="0" y="0"/>
          <a:chExt cx="0" cy="0"/>
        </a:xfrm>
      </p:grpSpPr>
      <p:sp>
        <p:nvSpPr>
          <p:cNvPr id="390" name="Google Shape;390;p69"/>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Infra Setup</a:t>
            </a:r>
            <a:endParaRPr/>
          </a:p>
        </p:txBody>
      </p:sp>
      <p:sp>
        <p:nvSpPr>
          <p:cNvPr id="391" name="Google Shape;391;p69"/>
          <p:cNvSpPr txBox="1"/>
          <p:nvPr>
            <p:ph idx="1" type="body"/>
          </p:nvPr>
        </p:nvSpPr>
        <p:spPr>
          <a:xfrm>
            <a:off x="691200" y="1317225"/>
            <a:ext cx="3880800" cy="29178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b="1" lang="en" sz="1800"/>
              <a:t>Kafka cluster</a:t>
            </a:r>
            <a:endParaRPr b="1" sz="1800"/>
          </a:p>
          <a:p>
            <a:pPr indent="-342900" lvl="1" marL="914400" rtl="0" algn="l">
              <a:spcBef>
                <a:spcPts val="0"/>
              </a:spcBef>
              <a:spcAft>
                <a:spcPts val="0"/>
              </a:spcAft>
              <a:buSzPts val="1800"/>
              <a:buChar char="○"/>
            </a:pPr>
            <a:r>
              <a:rPr lang="en" sz="1800"/>
              <a:t>m5.large x 3</a:t>
            </a:r>
            <a:endParaRPr sz="1800"/>
          </a:p>
          <a:p>
            <a:pPr indent="-342900" lvl="0" marL="457200" rtl="0" algn="l">
              <a:spcBef>
                <a:spcPts val="0"/>
              </a:spcBef>
              <a:spcAft>
                <a:spcPts val="0"/>
              </a:spcAft>
              <a:buSzPts val="1800"/>
              <a:buChar char="●"/>
            </a:pPr>
            <a:r>
              <a:rPr b="1" lang="en" sz="1800"/>
              <a:t>Attunity Replicate server</a:t>
            </a:r>
            <a:endParaRPr b="1" sz="1800"/>
          </a:p>
          <a:p>
            <a:pPr indent="-342900" lvl="1" marL="914400" rtl="0" algn="l">
              <a:spcBef>
                <a:spcPts val="0"/>
              </a:spcBef>
              <a:spcAft>
                <a:spcPts val="0"/>
              </a:spcAft>
              <a:buSzPts val="1800"/>
              <a:buChar char="○"/>
            </a:pPr>
            <a:r>
              <a:rPr lang="en" sz="1800"/>
              <a:t>m4.xlarge</a:t>
            </a:r>
            <a:endParaRPr sz="1800"/>
          </a:p>
          <a:p>
            <a:pPr indent="-342900" lvl="0" marL="457200" rtl="0" algn="l">
              <a:spcBef>
                <a:spcPts val="0"/>
              </a:spcBef>
              <a:spcAft>
                <a:spcPts val="0"/>
              </a:spcAft>
              <a:buSzPts val="1800"/>
              <a:buChar char="●"/>
            </a:pPr>
            <a:r>
              <a:rPr b="1" lang="en" sz="1800"/>
              <a:t>KSQL Server</a:t>
            </a:r>
            <a:endParaRPr b="1" sz="1800"/>
          </a:p>
          <a:p>
            <a:pPr indent="-342900" lvl="1" marL="914400" rtl="0" algn="l">
              <a:spcBef>
                <a:spcPts val="0"/>
              </a:spcBef>
              <a:spcAft>
                <a:spcPts val="0"/>
              </a:spcAft>
              <a:buSzPts val="1800"/>
              <a:buChar char="○"/>
            </a:pPr>
            <a:r>
              <a:rPr lang="en" sz="1800"/>
              <a:t>PCF 6GB, 4CPU</a:t>
            </a:r>
            <a:endParaRPr sz="1800"/>
          </a:p>
          <a:p>
            <a:pPr indent="0" lvl="0" marL="0" rtl="0" algn="l">
              <a:spcBef>
                <a:spcPts val="600"/>
              </a:spcBef>
              <a:spcAft>
                <a:spcPts val="0"/>
              </a:spcAft>
              <a:buNone/>
            </a:pPr>
            <a:r>
              <a:t/>
            </a:r>
            <a:endParaRPr/>
          </a:p>
        </p:txBody>
      </p:sp>
      <p:sp>
        <p:nvSpPr>
          <p:cNvPr id="392" name="Google Shape;392;p69"/>
          <p:cNvSpPr txBox="1"/>
          <p:nvPr>
            <p:ph idx="2" type="body"/>
          </p:nvPr>
        </p:nvSpPr>
        <p:spPr>
          <a:xfrm>
            <a:off x="4685400" y="1202925"/>
            <a:ext cx="3767400" cy="3641100"/>
          </a:xfrm>
          <a:prstGeom prst="rect">
            <a:avLst/>
          </a:prstGeom>
        </p:spPr>
        <p:txBody>
          <a:bodyPr anchorCtr="0" anchor="t" bIns="91425" lIns="91425" spcFirstLastPara="1" rIns="91425" wrap="square" tIns="91425">
            <a:noAutofit/>
          </a:bodyPr>
          <a:lstStyle/>
          <a:p>
            <a:pPr indent="-342900" lvl="0" marL="457200" rtl="0" algn="l">
              <a:spcBef>
                <a:spcPts val="600"/>
              </a:spcBef>
              <a:spcAft>
                <a:spcPts val="0"/>
              </a:spcAft>
              <a:buSzPts val="1800"/>
              <a:buChar char="●"/>
            </a:pPr>
            <a:r>
              <a:rPr b="1" lang="en" sz="1800"/>
              <a:t>Schema Registry</a:t>
            </a:r>
            <a:endParaRPr b="1" sz="1800"/>
          </a:p>
          <a:p>
            <a:pPr indent="-342900" lvl="1" marL="914400" rtl="0" algn="l">
              <a:spcBef>
                <a:spcPts val="0"/>
              </a:spcBef>
              <a:spcAft>
                <a:spcPts val="0"/>
              </a:spcAft>
              <a:buSzPts val="1800"/>
              <a:buChar char="○"/>
            </a:pPr>
            <a:r>
              <a:rPr lang="en" sz="1800"/>
              <a:t>m3.xlarge</a:t>
            </a:r>
            <a:endParaRPr sz="1800"/>
          </a:p>
          <a:p>
            <a:pPr indent="-342900" lvl="0" marL="457200" rtl="0" algn="l">
              <a:spcBef>
                <a:spcPts val="0"/>
              </a:spcBef>
              <a:spcAft>
                <a:spcPts val="0"/>
              </a:spcAft>
              <a:buSzPts val="1800"/>
              <a:buChar char="●"/>
            </a:pPr>
            <a:r>
              <a:rPr b="1" lang="en" sz="1800"/>
              <a:t>Kafka Connect Server</a:t>
            </a:r>
            <a:endParaRPr b="1" sz="1800"/>
          </a:p>
          <a:p>
            <a:pPr indent="-342900" lvl="1" marL="914400" rtl="0" algn="l">
              <a:spcBef>
                <a:spcPts val="0"/>
              </a:spcBef>
              <a:spcAft>
                <a:spcPts val="0"/>
              </a:spcAft>
              <a:buSzPts val="1800"/>
              <a:buChar char="○"/>
            </a:pPr>
            <a:r>
              <a:rPr lang="en" sz="1800"/>
              <a:t>PCF 6GB, 4CPU</a:t>
            </a:r>
            <a:endParaRPr sz="1800"/>
          </a:p>
          <a:p>
            <a:pPr indent="-342900" lvl="0" marL="457200" rtl="0" algn="l">
              <a:spcBef>
                <a:spcPts val="0"/>
              </a:spcBef>
              <a:spcAft>
                <a:spcPts val="0"/>
              </a:spcAft>
              <a:buSzPts val="1800"/>
              <a:buChar char="●"/>
            </a:pPr>
            <a:r>
              <a:rPr b="1" lang="en" sz="1800"/>
              <a:t>Aurora cluster </a:t>
            </a:r>
            <a:endParaRPr b="1" sz="1800"/>
          </a:p>
          <a:p>
            <a:pPr indent="-342900" lvl="1" marL="914400" rtl="0" algn="l">
              <a:spcBef>
                <a:spcPts val="0"/>
              </a:spcBef>
              <a:spcAft>
                <a:spcPts val="0"/>
              </a:spcAft>
              <a:buSzPts val="1800"/>
              <a:buChar char="○"/>
            </a:pPr>
            <a:r>
              <a:rPr lang="en" sz="1800"/>
              <a:t>db.r4.4xlarge x 2</a:t>
            </a:r>
            <a:endParaRPr sz="1800"/>
          </a:p>
          <a:p>
            <a:pPr indent="-342900" lvl="1" marL="914400" rtl="0" algn="l">
              <a:spcBef>
                <a:spcPts val="0"/>
              </a:spcBef>
              <a:spcAft>
                <a:spcPts val="0"/>
              </a:spcAft>
              <a:buSzPts val="1800"/>
              <a:buChar char="○"/>
            </a:pPr>
            <a:r>
              <a:rPr lang="en" sz="1800"/>
              <a:t>1 writer/1 reader</a:t>
            </a:r>
            <a:endParaRPr sz="1800"/>
          </a:p>
        </p:txBody>
      </p:sp>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396" name="Shape 396"/>
        <p:cNvGrpSpPr/>
        <p:nvPr/>
      </p:nvGrpSpPr>
      <p:grpSpPr>
        <a:xfrm>
          <a:off x="0" y="0"/>
          <a:ext cx="0" cy="0"/>
          <a:chOff x="0" y="0"/>
          <a:chExt cx="0" cy="0"/>
        </a:xfrm>
      </p:grpSpPr>
      <p:sp>
        <p:nvSpPr>
          <p:cNvPr id="397" name="Google Shape;397;p70"/>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world first End 2 End</a:t>
            </a:r>
            <a:endParaRPr/>
          </a:p>
        </p:txBody>
      </p:sp>
      <p:sp>
        <p:nvSpPr>
          <p:cNvPr id="398" name="Google Shape;398;p70"/>
          <p:cNvSpPr txBox="1"/>
          <p:nvPr>
            <p:ph idx="4294967295" type="body"/>
          </p:nvPr>
        </p:nvSpPr>
        <p:spPr>
          <a:xfrm>
            <a:off x="691200" y="1234875"/>
            <a:ext cx="7761600" cy="3495000"/>
          </a:xfrm>
          <a:prstGeom prst="rect">
            <a:avLst/>
          </a:prstGeom>
        </p:spPr>
        <p:txBody>
          <a:bodyPr anchorCtr="0" anchor="t" bIns="91425" lIns="91425" spcFirstLastPara="1" rIns="91425" wrap="square" tIns="91425">
            <a:noAutofit/>
          </a:bodyPr>
          <a:lstStyle/>
          <a:p>
            <a:pPr indent="-381000" lvl="0" marL="457200" rtl="0" algn="l">
              <a:spcBef>
                <a:spcPts val="600"/>
              </a:spcBef>
              <a:spcAft>
                <a:spcPts val="0"/>
              </a:spcAft>
              <a:buSzPts val="2400"/>
              <a:buChar char="●"/>
            </a:pPr>
            <a:r>
              <a:rPr lang="en"/>
              <a:t>~ 400 tables watching for changes </a:t>
            </a:r>
            <a:endParaRPr/>
          </a:p>
          <a:p>
            <a:pPr indent="-381000" lvl="0" marL="457200" rtl="0" algn="l">
              <a:spcBef>
                <a:spcPts val="0"/>
              </a:spcBef>
              <a:spcAft>
                <a:spcPts val="0"/>
              </a:spcAft>
              <a:buSzPts val="2400"/>
              <a:buChar char="●"/>
            </a:pPr>
            <a:r>
              <a:rPr lang="en"/>
              <a:t>~ 6 months worth of changes</a:t>
            </a:r>
            <a:endParaRPr/>
          </a:p>
          <a:p>
            <a:pPr indent="-381000" lvl="0" marL="457200" rtl="0" algn="l">
              <a:spcBef>
                <a:spcPts val="0"/>
              </a:spcBef>
              <a:spcAft>
                <a:spcPts val="0"/>
              </a:spcAft>
              <a:buSzPts val="2400"/>
              <a:buChar char="●"/>
            </a:pPr>
            <a:r>
              <a:rPr lang="en"/>
              <a:t>~ 350 million K</a:t>
            </a:r>
            <a:r>
              <a:rPr lang="en"/>
              <a:t>afka</a:t>
            </a:r>
            <a:r>
              <a:rPr lang="en"/>
              <a:t> messages in total processed</a:t>
            </a:r>
            <a:endParaRPr/>
          </a:p>
          <a:p>
            <a:pPr indent="-381000" lvl="0" marL="457200" rtl="0" algn="l">
              <a:spcBef>
                <a:spcPts val="0"/>
              </a:spcBef>
              <a:spcAft>
                <a:spcPts val="0"/>
              </a:spcAft>
              <a:buSzPts val="2400"/>
              <a:buChar char="●"/>
            </a:pPr>
            <a:r>
              <a:rPr lang="en"/>
              <a:t>Time to do </a:t>
            </a:r>
            <a:r>
              <a:rPr b="1" lang="en"/>
              <a:t>Kafka -&gt; KSQL -&gt; Kafka</a:t>
            </a:r>
            <a:r>
              <a:rPr lang="en"/>
              <a:t> </a:t>
            </a:r>
            <a:endParaRPr/>
          </a:p>
          <a:p>
            <a:pPr indent="-381000" lvl="1" marL="914400" rtl="0" algn="l">
              <a:spcBef>
                <a:spcPts val="0"/>
              </a:spcBef>
              <a:spcAft>
                <a:spcPts val="0"/>
              </a:spcAft>
              <a:buSzPts val="2400"/>
              <a:buChar char="○"/>
            </a:pPr>
            <a:r>
              <a:rPr lang="en"/>
              <a:t> ~ 4 hours (</a:t>
            </a:r>
            <a:r>
              <a:rPr lang="en"/>
              <a:t>25k</a:t>
            </a:r>
            <a:r>
              <a:rPr lang="en"/>
              <a:t> messages per second)</a:t>
            </a:r>
            <a:endParaRPr/>
          </a:p>
          <a:p>
            <a:pPr indent="-381000" lvl="0" marL="457200" rtl="0" algn="l">
              <a:spcBef>
                <a:spcPts val="0"/>
              </a:spcBef>
              <a:spcAft>
                <a:spcPts val="0"/>
              </a:spcAft>
              <a:buSzPts val="2400"/>
              <a:buChar char="●"/>
            </a:pPr>
            <a:r>
              <a:rPr lang="en"/>
              <a:t>Time to do </a:t>
            </a:r>
            <a:r>
              <a:rPr b="1" lang="en"/>
              <a:t>Kafka -&gt; Kafka Connect -&gt; Aurora</a:t>
            </a:r>
            <a:endParaRPr b="1"/>
          </a:p>
          <a:p>
            <a:pPr indent="-381000" lvl="1" marL="914400" rtl="0" algn="l">
              <a:spcBef>
                <a:spcPts val="0"/>
              </a:spcBef>
              <a:spcAft>
                <a:spcPts val="0"/>
              </a:spcAft>
              <a:buSzPts val="2400"/>
              <a:buChar char="○"/>
            </a:pPr>
            <a:r>
              <a:rPr lang="en"/>
              <a:t>~ 1 hour</a:t>
            </a:r>
            <a:endParaRPr/>
          </a:p>
          <a:p>
            <a:pPr indent="-381000" lvl="1" marL="914400" rtl="0" algn="l">
              <a:spcBef>
                <a:spcPts val="0"/>
              </a:spcBef>
              <a:spcAft>
                <a:spcPts val="0"/>
              </a:spcAft>
              <a:buSzPts val="2400"/>
              <a:buChar char="○"/>
            </a:pPr>
            <a:r>
              <a:rPr lang="en"/>
              <a:t>~ </a:t>
            </a:r>
            <a:r>
              <a:rPr lang="en"/>
              <a:t>30.5 million rows (filtered events)</a:t>
            </a:r>
            <a:endParaRPr/>
          </a:p>
          <a:p>
            <a:pPr indent="0" lvl="0" marL="457200" rtl="0" algn="l">
              <a:spcBef>
                <a:spcPts val="600"/>
              </a:spcBef>
              <a:spcAft>
                <a:spcPts val="0"/>
              </a:spcAft>
              <a:buNone/>
            </a:pPr>
            <a: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0" st="0"/>
                                            </p:txEl>
                                          </p:spTgt>
                                        </p:tgtEl>
                                        <p:attrNameLst>
                                          <p:attrName>style.visibility</p:attrName>
                                        </p:attrNameLst>
                                      </p:cBhvr>
                                      <p:to>
                                        <p:strVal val="visible"/>
                                      </p:to>
                                    </p:set>
                                    <p:animEffect filter="fade" transition="in">
                                      <p:cBhvr>
                                        <p:cTn dur="1000"/>
                                        <p:tgtEl>
                                          <p:spTgt spid="39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1" st="1"/>
                                            </p:txEl>
                                          </p:spTgt>
                                        </p:tgtEl>
                                        <p:attrNameLst>
                                          <p:attrName>style.visibility</p:attrName>
                                        </p:attrNameLst>
                                      </p:cBhvr>
                                      <p:to>
                                        <p:strVal val="visible"/>
                                      </p:to>
                                    </p:set>
                                    <p:animEffect filter="fade" transition="in">
                                      <p:cBhvr>
                                        <p:cTn dur="1000"/>
                                        <p:tgtEl>
                                          <p:spTgt spid="39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2" st="2"/>
                                            </p:txEl>
                                          </p:spTgt>
                                        </p:tgtEl>
                                        <p:attrNameLst>
                                          <p:attrName>style.visibility</p:attrName>
                                        </p:attrNameLst>
                                      </p:cBhvr>
                                      <p:to>
                                        <p:strVal val="visible"/>
                                      </p:to>
                                    </p:set>
                                    <p:animEffect filter="fade" transition="in">
                                      <p:cBhvr>
                                        <p:cTn dur="1000"/>
                                        <p:tgtEl>
                                          <p:spTgt spid="39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3" st="3"/>
                                            </p:txEl>
                                          </p:spTgt>
                                        </p:tgtEl>
                                        <p:attrNameLst>
                                          <p:attrName>style.visibility</p:attrName>
                                        </p:attrNameLst>
                                      </p:cBhvr>
                                      <p:to>
                                        <p:strVal val="visible"/>
                                      </p:to>
                                    </p:set>
                                    <p:animEffect filter="fade" transition="in">
                                      <p:cBhvr>
                                        <p:cTn dur="1000"/>
                                        <p:tgtEl>
                                          <p:spTgt spid="39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4" st="4"/>
                                            </p:txEl>
                                          </p:spTgt>
                                        </p:tgtEl>
                                        <p:attrNameLst>
                                          <p:attrName>style.visibility</p:attrName>
                                        </p:attrNameLst>
                                      </p:cBhvr>
                                      <p:to>
                                        <p:strVal val="visible"/>
                                      </p:to>
                                    </p:set>
                                    <p:animEffect filter="fade" transition="in">
                                      <p:cBhvr>
                                        <p:cTn dur="1000"/>
                                        <p:tgtEl>
                                          <p:spTgt spid="39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5" st="5"/>
                                            </p:txEl>
                                          </p:spTgt>
                                        </p:tgtEl>
                                        <p:attrNameLst>
                                          <p:attrName>style.visibility</p:attrName>
                                        </p:attrNameLst>
                                      </p:cBhvr>
                                      <p:to>
                                        <p:strVal val="visible"/>
                                      </p:to>
                                    </p:set>
                                    <p:animEffect filter="fade" transition="in">
                                      <p:cBhvr>
                                        <p:cTn dur="1000"/>
                                        <p:tgtEl>
                                          <p:spTgt spid="39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6" st="6"/>
                                            </p:txEl>
                                          </p:spTgt>
                                        </p:tgtEl>
                                        <p:attrNameLst>
                                          <p:attrName>style.visibility</p:attrName>
                                        </p:attrNameLst>
                                      </p:cBhvr>
                                      <p:to>
                                        <p:strVal val="visible"/>
                                      </p:to>
                                    </p:set>
                                    <p:animEffect filter="fade" transition="in">
                                      <p:cBhvr>
                                        <p:cTn dur="1000"/>
                                        <p:tgtEl>
                                          <p:spTgt spid="398">
                                            <p:txEl>
                                              <p:pRg end="6" st="6"/>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7" st="7"/>
                                            </p:txEl>
                                          </p:spTgt>
                                        </p:tgtEl>
                                        <p:attrNameLst>
                                          <p:attrName>style.visibility</p:attrName>
                                        </p:attrNameLst>
                                      </p:cBhvr>
                                      <p:to>
                                        <p:strVal val="visible"/>
                                      </p:to>
                                    </p:set>
                                    <p:animEffect filter="fade" transition="in">
                                      <p:cBhvr>
                                        <p:cTn dur="1000"/>
                                        <p:tgtEl>
                                          <p:spTgt spid="398">
                                            <p:txEl>
                                              <p:pRg end="7" st="7"/>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98">
                                            <p:txEl>
                                              <p:pRg end="8" st="8"/>
                                            </p:txEl>
                                          </p:spTgt>
                                        </p:tgtEl>
                                        <p:attrNameLst>
                                          <p:attrName>style.visibility</p:attrName>
                                        </p:attrNameLst>
                                      </p:cBhvr>
                                      <p:to>
                                        <p:strVal val="visible"/>
                                      </p:to>
                                    </p:set>
                                    <p:animEffect filter="fade" transition="in">
                                      <p:cBhvr>
                                        <p:cTn dur="1000"/>
                                        <p:tgtEl>
                                          <p:spTgt spid="398">
                                            <p:txEl>
                                              <p:pRg end="8" st="8"/>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2" name="Shape 402"/>
        <p:cNvGrpSpPr/>
        <p:nvPr/>
      </p:nvGrpSpPr>
      <p:grpSpPr>
        <a:xfrm>
          <a:off x="0" y="0"/>
          <a:ext cx="0" cy="0"/>
          <a:chOff x="0" y="0"/>
          <a:chExt cx="0" cy="0"/>
        </a:xfrm>
      </p:grpSpPr>
      <p:sp>
        <p:nvSpPr>
          <p:cNvPr id="403" name="Google Shape;403;p71"/>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E2E (Kafka while KSQLing)</a:t>
            </a:r>
            <a:endParaRPr sz="2600"/>
          </a:p>
        </p:txBody>
      </p:sp>
      <p:pic>
        <p:nvPicPr>
          <p:cNvPr id="404" name="Google Shape;404;p71"/>
          <p:cNvPicPr preferRelativeResize="0"/>
          <p:nvPr/>
        </p:nvPicPr>
        <p:blipFill>
          <a:blip r:embed="rId3">
            <a:alphaModFix/>
          </a:blip>
          <a:stretch>
            <a:fillRect/>
          </a:stretch>
        </p:blipFill>
        <p:spPr>
          <a:xfrm>
            <a:off x="811500" y="1018500"/>
            <a:ext cx="4903475" cy="403322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96" name="Shape 96"/>
        <p:cNvGrpSpPr/>
        <p:nvPr/>
      </p:nvGrpSpPr>
      <p:grpSpPr>
        <a:xfrm>
          <a:off x="0" y="0"/>
          <a:ext cx="0" cy="0"/>
          <a:chOff x="0" y="0"/>
          <a:chExt cx="0" cy="0"/>
        </a:xfrm>
      </p:grpSpPr>
      <p:sp>
        <p:nvSpPr>
          <p:cNvPr id="97" name="Google Shape;97;p18"/>
          <p:cNvSpPr txBox="1"/>
          <p:nvPr>
            <p:ph type="ctrTitle"/>
          </p:nvPr>
        </p:nvSpPr>
        <p:spPr>
          <a:xfrm>
            <a:off x="1675600" y="2220425"/>
            <a:ext cx="67824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What are we trying to solve </a:t>
            </a:r>
            <a:r>
              <a:rPr lang="en"/>
              <a:t>for</a:t>
            </a:r>
            <a:r>
              <a:rPr lang="en"/>
              <a:t>?</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08" name="Shape 408"/>
        <p:cNvGrpSpPr/>
        <p:nvPr/>
      </p:nvGrpSpPr>
      <p:grpSpPr>
        <a:xfrm>
          <a:off x="0" y="0"/>
          <a:ext cx="0" cy="0"/>
          <a:chOff x="0" y="0"/>
          <a:chExt cx="0" cy="0"/>
        </a:xfrm>
      </p:grpSpPr>
      <p:sp>
        <p:nvSpPr>
          <p:cNvPr id="409" name="Google Shape;409;p72"/>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E2E (Kafka while KSQLing)</a:t>
            </a:r>
            <a:endParaRPr sz="2600"/>
          </a:p>
        </p:txBody>
      </p:sp>
      <p:pic>
        <p:nvPicPr>
          <p:cNvPr id="410" name="Google Shape;410;p72"/>
          <p:cNvPicPr preferRelativeResize="0"/>
          <p:nvPr/>
        </p:nvPicPr>
        <p:blipFill>
          <a:blip r:embed="rId3">
            <a:alphaModFix/>
          </a:blip>
          <a:stretch>
            <a:fillRect/>
          </a:stretch>
        </p:blipFill>
        <p:spPr>
          <a:xfrm>
            <a:off x="802525" y="1068275"/>
            <a:ext cx="4884125" cy="3990875"/>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14" name="Shape 414"/>
        <p:cNvGrpSpPr/>
        <p:nvPr/>
      </p:nvGrpSpPr>
      <p:grpSpPr>
        <a:xfrm>
          <a:off x="0" y="0"/>
          <a:ext cx="0" cy="0"/>
          <a:chOff x="0" y="0"/>
          <a:chExt cx="0" cy="0"/>
        </a:xfrm>
      </p:grpSpPr>
      <p:sp>
        <p:nvSpPr>
          <p:cNvPr id="415" name="Google Shape;415;p73"/>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E2E (Kafka while KSQLing)</a:t>
            </a:r>
            <a:endParaRPr sz="2600"/>
          </a:p>
        </p:txBody>
      </p:sp>
      <p:pic>
        <p:nvPicPr>
          <p:cNvPr id="416" name="Google Shape;416;p73"/>
          <p:cNvPicPr preferRelativeResize="0"/>
          <p:nvPr/>
        </p:nvPicPr>
        <p:blipFill>
          <a:blip r:embed="rId3">
            <a:alphaModFix/>
          </a:blip>
          <a:stretch>
            <a:fillRect/>
          </a:stretch>
        </p:blipFill>
        <p:spPr>
          <a:xfrm>
            <a:off x="594025" y="1362075"/>
            <a:ext cx="7955926" cy="31952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0" name="Shape 420"/>
        <p:cNvGrpSpPr/>
        <p:nvPr/>
      </p:nvGrpSpPr>
      <p:grpSpPr>
        <a:xfrm>
          <a:off x="0" y="0"/>
          <a:ext cx="0" cy="0"/>
          <a:chOff x="0" y="0"/>
          <a:chExt cx="0" cy="0"/>
        </a:xfrm>
      </p:grpSpPr>
      <p:sp>
        <p:nvSpPr>
          <p:cNvPr id="421" name="Google Shape;421;p74"/>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E2E (Kafka while KSQLing)</a:t>
            </a:r>
            <a:endParaRPr sz="2600"/>
          </a:p>
        </p:txBody>
      </p:sp>
      <p:pic>
        <p:nvPicPr>
          <p:cNvPr id="422" name="Google Shape;422;p74"/>
          <p:cNvPicPr preferRelativeResize="0"/>
          <p:nvPr/>
        </p:nvPicPr>
        <p:blipFill rotWithShape="1">
          <a:blip r:embed="rId3">
            <a:alphaModFix/>
          </a:blip>
          <a:srcRect b="0" l="0" r="0" t="0"/>
          <a:stretch/>
        </p:blipFill>
        <p:spPr>
          <a:xfrm>
            <a:off x="594025" y="1362075"/>
            <a:ext cx="7955926" cy="3195299"/>
          </a:xfrm>
          <a:prstGeom prst="rect">
            <a:avLst/>
          </a:prstGeom>
          <a:noFill/>
          <a:ln>
            <a:noFill/>
          </a:ln>
          <a:effectLst>
            <a:outerShdw blurRad="57150" rotWithShape="0" algn="bl" dir="5400000" dist="19050">
              <a:srgbClr val="000000">
                <a:alpha val="50000"/>
              </a:srgbClr>
            </a:outerShdw>
          </a:effectLst>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26" name="Shape 426"/>
        <p:cNvGrpSpPr/>
        <p:nvPr/>
      </p:nvGrpSpPr>
      <p:grpSpPr>
        <a:xfrm>
          <a:off x="0" y="0"/>
          <a:ext cx="0" cy="0"/>
          <a:chOff x="0" y="0"/>
          <a:chExt cx="0" cy="0"/>
        </a:xfrm>
      </p:grpSpPr>
      <p:sp>
        <p:nvSpPr>
          <p:cNvPr id="427" name="Google Shape;427;p75"/>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End 2 End (KSQL)</a:t>
            </a:r>
            <a:endParaRPr sz="2600"/>
          </a:p>
        </p:txBody>
      </p:sp>
      <p:pic>
        <p:nvPicPr>
          <p:cNvPr id="428" name="Google Shape;428;p75"/>
          <p:cNvPicPr preferRelativeResize="0"/>
          <p:nvPr/>
        </p:nvPicPr>
        <p:blipFill>
          <a:blip r:embed="rId3">
            <a:alphaModFix/>
          </a:blip>
          <a:stretch>
            <a:fillRect/>
          </a:stretch>
        </p:blipFill>
        <p:spPr>
          <a:xfrm>
            <a:off x="1419225" y="1369275"/>
            <a:ext cx="6076950" cy="3227850"/>
          </a:xfrm>
          <a:prstGeom prst="rect">
            <a:avLst/>
          </a:prstGeom>
          <a:noFill/>
          <a:ln>
            <a:noFill/>
          </a:ln>
        </p:spPr>
      </p:pic>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2" name="Shape 432"/>
        <p:cNvGrpSpPr/>
        <p:nvPr/>
      </p:nvGrpSpPr>
      <p:grpSpPr>
        <a:xfrm>
          <a:off x="0" y="0"/>
          <a:ext cx="0" cy="0"/>
          <a:chOff x="0" y="0"/>
          <a:chExt cx="0" cy="0"/>
        </a:xfrm>
      </p:grpSpPr>
      <p:sp>
        <p:nvSpPr>
          <p:cNvPr id="433" name="Google Shape;433;p76"/>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End 2 End (KSQL)</a:t>
            </a:r>
            <a:endParaRPr sz="2600"/>
          </a:p>
        </p:txBody>
      </p:sp>
      <p:pic>
        <p:nvPicPr>
          <p:cNvPr id="434" name="Google Shape;434;p76"/>
          <p:cNvPicPr preferRelativeResize="0"/>
          <p:nvPr/>
        </p:nvPicPr>
        <p:blipFill>
          <a:blip r:embed="rId3">
            <a:alphaModFix/>
          </a:blip>
          <a:stretch>
            <a:fillRect/>
          </a:stretch>
        </p:blipFill>
        <p:spPr>
          <a:xfrm>
            <a:off x="814125" y="1121625"/>
            <a:ext cx="5724525" cy="353377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38" name="Shape 438"/>
        <p:cNvGrpSpPr/>
        <p:nvPr/>
      </p:nvGrpSpPr>
      <p:grpSpPr>
        <a:xfrm>
          <a:off x="0" y="0"/>
          <a:ext cx="0" cy="0"/>
          <a:chOff x="0" y="0"/>
          <a:chExt cx="0" cy="0"/>
        </a:xfrm>
      </p:grpSpPr>
      <p:sp>
        <p:nvSpPr>
          <p:cNvPr id="439" name="Google Shape;439;p77"/>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End 2 End (KSQL)</a:t>
            </a:r>
            <a:endParaRPr sz="2600"/>
          </a:p>
        </p:txBody>
      </p:sp>
      <p:pic>
        <p:nvPicPr>
          <p:cNvPr id="440" name="Google Shape;440;p77"/>
          <p:cNvPicPr preferRelativeResize="0"/>
          <p:nvPr/>
        </p:nvPicPr>
        <p:blipFill>
          <a:blip r:embed="rId3">
            <a:alphaModFix/>
          </a:blip>
          <a:stretch>
            <a:fillRect/>
          </a:stretch>
        </p:blipFill>
        <p:spPr>
          <a:xfrm>
            <a:off x="810775" y="1121625"/>
            <a:ext cx="5724525" cy="363855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show="0">
  <p:cSld>
    <p:spTree>
      <p:nvGrpSpPr>
        <p:cNvPr id="444" name="Shape 444"/>
        <p:cNvGrpSpPr/>
        <p:nvPr/>
      </p:nvGrpSpPr>
      <p:grpSpPr>
        <a:xfrm>
          <a:off x="0" y="0"/>
          <a:ext cx="0" cy="0"/>
          <a:chOff x="0" y="0"/>
          <a:chExt cx="0" cy="0"/>
        </a:xfrm>
      </p:grpSpPr>
      <p:sp>
        <p:nvSpPr>
          <p:cNvPr id="445" name="Google Shape;445;p78"/>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End 2 End (Kafka Connect)</a:t>
            </a:r>
            <a:endParaRPr sz="2600"/>
          </a:p>
        </p:txBody>
      </p:sp>
      <p:pic>
        <p:nvPicPr>
          <p:cNvPr id="446" name="Google Shape;446;p78"/>
          <p:cNvPicPr preferRelativeResize="0"/>
          <p:nvPr/>
        </p:nvPicPr>
        <p:blipFill>
          <a:blip r:embed="rId3">
            <a:alphaModFix/>
          </a:blip>
          <a:stretch>
            <a:fillRect/>
          </a:stretch>
        </p:blipFill>
        <p:spPr>
          <a:xfrm>
            <a:off x="691200" y="1368449"/>
            <a:ext cx="7847326" cy="3215476"/>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0" name="Shape 450"/>
        <p:cNvGrpSpPr/>
        <p:nvPr/>
      </p:nvGrpSpPr>
      <p:grpSpPr>
        <a:xfrm>
          <a:off x="0" y="0"/>
          <a:ext cx="0" cy="0"/>
          <a:chOff x="0" y="0"/>
          <a:chExt cx="0" cy="0"/>
        </a:xfrm>
      </p:grpSpPr>
      <p:sp>
        <p:nvSpPr>
          <p:cNvPr id="451" name="Google Shape;451;p79"/>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E2E (Kafka while Kafka Connect)</a:t>
            </a:r>
            <a:endParaRPr sz="2600"/>
          </a:p>
        </p:txBody>
      </p:sp>
      <p:pic>
        <p:nvPicPr>
          <p:cNvPr id="452" name="Google Shape;452;p79"/>
          <p:cNvPicPr preferRelativeResize="0"/>
          <p:nvPr/>
        </p:nvPicPr>
        <p:blipFill>
          <a:blip r:embed="rId3">
            <a:alphaModFix/>
          </a:blip>
          <a:stretch>
            <a:fillRect/>
          </a:stretch>
        </p:blipFill>
        <p:spPr>
          <a:xfrm>
            <a:off x="801600" y="1121625"/>
            <a:ext cx="4828775" cy="392890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56" name="Shape 456"/>
        <p:cNvGrpSpPr/>
        <p:nvPr/>
      </p:nvGrpSpPr>
      <p:grpSpPr>
        <a:xfrm>
          <a:off x="0" y="0"/>
          <a:ext cx="0" cy="0"/>
          <a:chOff x="0" y="0"/>
          <a:chExt cx="0" cy="0"/>
        </a:xfrm>
      </p:grpSpPr>
      <p:sp>
        <p:nvSpPr>
          <p:cNvPr id="457" name="Google Shape;457;p80"/>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E2E (Kafka while Kafka Connect)</a:t>
            </a:r>
            <a:endParaRPr sz="2600"/>
          </a:p>
        </p:txBody>
      </p:sp>
      <p:pic>
        <p:nvPicPr>
          <p:cNvPr id="458" name="Google Shape;458;p80"/>
          <p:cNvPicPr preferRelativeResize="0"/>
          <p:nvPr/>
        </p:nvPicPr>
        <p:blipFill>
          <a:blip r:embed="rId3">
            <a:alphaModFix/>
          </a:blip>
          <a:stretch>
            <a:fillRect/>
          </a:stretch>
        </p:blipFill>
        <p:spPr>
          <a:xfrm>
            <a:off x="801575" y="1121625"/>
            <a:ext cx="4679000" cy="3924075"/>
          </a:xfrm>
          <a:prstGeom prst="rect">
            <a:avLst/>
          </a:prstGeom>
          <a:noFill/>
          <a:ln>
            <a:noFill/>
          </a:ln>
        </p:spPr>
      </p:pic>
    </p:spTree>
  </p:cSld>
  <p:clrMapOvr>
    <a:masterClrMapping/>
  </p:clrMapOvr>
</p:sld>
</file>

<file path=ppt/slides/slide6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2" name="Shape 462"/>
        <p:cNvGrpSpPr/>
        <p:nvPr/>
      </p:nvGrpSpPr>
      <p:grpSpPr>
        <a:xfrm>
          <a:off x="0" y="0"/>
          <a:ext cx="0" cy="0"/>
          <a:chOff x="0" y="0"/>
          <a:chExt cx="0" cy="0"/>
        </a:xfrm>
      </p:grpSpPr>
      <p:sp>
        <p:nvSpPr>
          <p:cNvPr id="463" name="Google Shape;463;p81"/>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E2E (Kafka Connect)</a:t>
            </a:r>
            <a:endParaRPr sz="2600"/>
          </a:p>
        </p:txBody>
      </p:sp>
      <p:pic>
        <p:nvPicPr>
          <p:cNvPr id="464" name="Google Shape;464;p81"/>
          <p:cNvPicPr preferRelativeResize="0"/>
          <p:nvPr/>
        </p:nvPicPr>
        <p:blipFill rotWithShape="1">
          <a:blip r:embed="rId3">
            <a:alphaModFix/>
          </a:blip>
          <a:srcRect b="0" l="0" r="0" t="9453"/>
          <a:stretch/>
        </p:blipFill>
        <p:spPr>
          <a:xfrm>
            <a:off x="789100" y="1186000"/>
            <a:ext cx="5964875" cy="35869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1" name="Shape 101"/>
        <p:cNvGrpSpPr/>
        <p:nvPr/>
      </p:nvGrpSpPr>
      <p:grpSpPr>
        <a:xfrm>
          <a:off x="0" y="0"/>
          <a:ext cx="0" cy="0"/>
          <a:chOff x="0" y="0"/>
          <a:chExt cx="0" cy="0"/>
        </a:xfrm>
      </p:grpSpPr>
      <p:sp>
        <p:nvSpPr>
          <p:cNvPr id="102" name="Google Shape;102;p19"/>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problems</a:t>
            </a:r>
            <a:endParaRPr/>
          </a:p>
        </p:txBody>
      </p:sp>
      <p:sp>
        <p:nvSpPr>
          <p:cNvPr id="103" name="Google Shape;103;p19"/>
          <p:cNvSpPr txBox="1"/>
          <p:nvPr>
            <p:ph idx="1" type="body"/>
          </p:nvPr>
        </p:nvSpPr>
        <p:spPr>
          <a:xfrm>
            <a:off x="691200" y="1511100"/>
            <a:ext cx="8333100" cy="2868900"/>
          </a:xfrm>
          <a:prstGeom prst="rect">
            <a:avLst/>
          </a:prstGeom>
        </p:spPr>
        <p:txBody>
          <a:bodyPr anchorCtr="0" anchor="t" bIns="91425" lIns="91425" spcFirstLastPara="1" rIns="91425" wrap="square" tIns="91425">
            <a:noAutofit/>
          </a:bodyPr>
          <a:lstStyle/>
          <a:p>
            <a:pPr indent="-406400" lvl="0" marL="457200" rtl="0" algn="l">
              <a:spcBef>
                <a:spcPts val="600"/>
              </a:spcBef>
              <a:spcAft>
                <a:spcPts val="0"/>
              </a:spcAft>
              <a:buSzPts val="2800"/>
              <a:buChar char="●"/>
            </a:pPr>
            <a:r>
              <a:rPr lang="en" sz="2800"/>
              <a:t>Inaccurate</a:t>
            </a:r>
            <a:r>
              <a:rPr lang="en" sz="2800"/>
              <a:t> reporting due to missing data</a:t>
            </a:r>
            <a:endParaRPr sz="2800"/>
          </a:p>
          <a:p>
            <a:pPr indent="-406400" lvl="0" marL="457200" rtl="0" algn="l">
              <a:spcBef>
                <a:spcPts val="0"/>
              </a:spcBef>
              <a:spcAft>
                <a:spcPts val="0"/>
              </a:spcAft>
              <a:buSzPts val="2800"/>
              <a:buChar char="●"/>
            </a:pPr>
            <a:r>
              <a:rPr lang="en" sz="2800"/>
              <a:t>Want to provide deeper insights and analytics </a:t>
            </a:r>
            <a:endParaRPr sz="2800"/>
          </a:p>
          <a:p>
            <a:pPr indent="-406400" lvl="0" marL="457200" rtl="0" algn="l">
              <a:spcBef>
                <a:spcPts val="0"/>
              </a:spcBef>
              <a:spcAft>
                <a:spcPts val="0"/>
              </a:spcAft>
              <a:buSzPts val="2800"/>
              <a:buChar char="●"/>
            </a:pPr>
            <a:r>
              <a:rPr lang="en" sz="2800"/>
              <a:t>Cannot impact production performance </a:t>
            </a:r>
            <a:endParaRPr sz="2800"/>
          </a:p>
          <a:p>
            <a:pPr indent="-406400" lvl="0" marL="457200" rtl="0" algn="l">
              <a:spcBef>
                <a:spcPts val="0"/>
              </a:spcBef>
              <a:spcAft>
                <a:spcPts val="0"/>
              </a:spcAft>
              <a:buSzPts val="2800"/>
              <a:buChar char="●"/>
            </a:pPr>
            <a:r>
              <a:rPr lang="en" sz="2800"/>
              <a:t>S</a:t>
            </a:r>
            <a:r>
              <a:rPr lang="en" sz="2800"/>
              <a:t>plit the monolith</a:t>
            </a:r>
            <a:endParaRPr sz="28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0" st="0"/>
                                            </p:txEl>
                                          </p:spTgt>
                                        </p:tgtEl>
                                        <p:attrNameLst>
                                          <p:attrName>style.visibility</p:attrName>
                                        </p:attrNameLst>
                                      </p:cBhvr>
                                      <p:to>
                                        <p:strVal val="visible"/>
                                      </p:to>
                                    </p:set>
                                    <p:animEffect filter="fade" transition="in">
                                      <p:cBhvr>
                                        <p:cTn dur="1000"/>
                                        <p:tgtEl>
                                          <p:spTgt spid="1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1" st="1"/>
                                            </p:txEl>
                                          </p:spTgt>
                                        </p:tgtEl>
                                        <p:attrNameLst>
                                          <p:attrName>style.visibility</p:attrName>
                                        </p:attrNameLst>
                                      </p:cBhvr>
                                      <p:to>
                                        <p:strVal val="visible"/>
                                      </p:to>
                                    </p:set>
                                    <p:animEffect filter="fade" transition="in">
                                      <p:cBhvr>
                                        <p:cTn dur="1000"/>
                                        <p:tgtEl>
                                          <p:spTgt spid="103">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2" st="2"/>
                                            </p:txEl>
                                          </p:spTgt>
                                        </p:tgtEl>
                                        <p:attrNameLst>
                                          <p:attrName>style.visibility</p:attrName>
                                        </p:attrNameLst>
                                      </p:cBhvr>
                                      <p:to>
                                        <p:strVal val="visible"/>
                                      </p:to>
                                    </p:set>
                                    <p:animEffect filter="fade" transition="in">
                                      <p:cBhvr>
                                        <p:cTn dur="1000"/>
                                        <p:tgtEl>
                                          <p:spTgt spid="103">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103">
                                            <p:txEl>
                                              <p:pRg end="3" st="3"/>
                                            </p:txEl>
                                          </p:spTgt>
                                        </p:tgtEl>
                                        <p:attrNameLst>
                                          <p:attrName>style.visibility</p:attrName>
                                        </p:attrNameLst>
                                      </p:cBhvr>
                                      <p:to>
                                        <p:strVal val="visible"/>
                                      </p:to>
                                    </p:set>
                                    <p:animEffect filter="fade" transition="in">
                                      <p:cBhvr>
                                        <p:cTn dur="1000"/>
                                        <p:tgtEl>
                                          <p:spTgt spid="103">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68" name="Shape 468"/>
        <p:cNvGrpSpPr/>
        <p:nvPr/>
      </p:nvGrpSpPr>
      <p:grpSpPr>
        <a:xfrm>
          <a:off x="0" y="0"/>
          <a:ext cx="0" cy="0"/>
          <a:chOff x="0" y="0"/>
          <a:chExt cx="0" cy="0"/>
        </a:xfrm>
      </p:grpSpPr>
      <p:sp>
        <p:nvSpPr>
          <p:cNvPr id="469" name="Google Shape;469;p82"/>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sz="2600"/>
              <a:t>Real world first E2E (Kafka Connect)</a:t>
            </a:r>
            <a:endParaRPr sz="2600"/>
          </a:p>
        </p:txBody>
      </p:sp>
      <p:pic>
        <p:nvPicPr>
          <p:cNvPr id="470" name="Google Shape;470;p82"/>
          <p:cNvPicPr preferRelativeResize="0"/>
          <p:nvPr/>
        </p:nvPicPr>
        <p:blipFill rotWithShape="1">
          <a:blip r:embed="rId3">
            <a:alphaModFix/>
          </a:blip>
          <a:srcRect b="0" l="0" r="0" t="6437"/>
          <a:stretch/>
        </p:blipFill>
        <p:spPr>
          <a:xfrm>
            <a:off x="776625" y="1198475"/>
            <a:ext cx="6589075" cy="37805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74" name="Shape 474"/>
        <p:cNvGrpSpPr/>
        <p:nvPr/>
      </p:nvGrpSpPr>
      <p:grpSpPr>
        <a:xfrm>
          <a:off x="0" y="0"/>
          <a:ext cx="0" cy="0"/>
          <a:chOff x="0" y="0"/>
          <a:chExt cx="0" cy="0"/>
        </a:xfrm>
      </p:grpSpPr>
      <p:sp>
        <p:nvSpPr>
          <p:cNvPr id="475" name="Google Shape;475;p83"/>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world Day to Day (Kafka)</a:t>
            </a:r>
            <a:endParaRPr/>
          </a:p>
        </p:txBody>
      </p:sp>
      <p:pic>
        <p:nvPicPr>
          <p:cNvPr id="476" name="Google Shape;476;p83"/>
          <p:cNvPicPr preferRelativeResize="0"/>
          <p:nvPr/>
        </p:nvPicPr>
        <p:blipFill>
          <a:blip r:embed="rId3">
            <a:alphaModFix/>
          </a:blip>
          <a:stretch>
            <a:fillRect/>
          </a:stretch>
        </p:blipFill>
        <p:spPr>
          <a:xfrm>
            <a:off x="810675" y="1121625"/>
            <a:ext cx="5839050" cy="3508150"/>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0" name="Shape 480"/>
        <p:cNvGrpSpPr/>
        <p:nvPr/>
      </p:nvGrpSpPr>
      <p:grpSpPr>
        <a:xfrm>
          <a:off x="0" y="0"/>
          <a:ext cx="0" cy="0"/>
          <a:chOff x="0" y="0"/>
          <a:chExt cx="0" cy="0"/>
        </a:xfrm>
      </p:grpSpPr>
      <p:sp>
        <p:nvSpPr>
          <p:cNvPr id="481" name="Google Shape;481;p84"/>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world Day to Day (Kafka)</a:t>
            </a:r>
            <a:endParaRPr/>
          </a:p>
        </p:txBody>
      </p:sp>
      <p:pic>
        <p:nvPicPr>
          <p:cNvPr id="482" name="Google Shape;482;p84"/>
          <p:cNvPicPr preferRelativeResize="0"/>
          <p:nvPr/>
        </p:nvPicPr>
        <p:blipFill>
          <a:blip r:embed="rId3">
            <a:alphaModFix/>
          </a:blip>
          <a:stretch>
            <a:fillRect/>
          </a:stretch>
        </p:blipFill>
        <p:spPr>
          <a:xfrm>
            <a:off x="691200" y="1043525"/>
            <a:ext cx="5839024" cy="3531674"/>
          </a:xfrm>
          <a:prstGeom prst="rect">
            <a:avLst/>
          </a:prstGeom>
          <a:noFill/>
          <a:ln>
            <a:noFill/>
          </a:ln>
        </p:spPr>
      </p:pic>
    </p:spTree>
  </p:cSld>
  <p:clrMapOvr>
    <a:masterClrMapping/>
  </p:clrMapOvr>
</p:sld>
</file>

<file path=ppt/slides/slide7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86" name="Shape 486"/>
        <p:cNvGrpSpPr/>
        <p:nvPr/>
      </p:nvGrpSpPr>
      <p:grpSpPr>
        <a:xfrm>
          <a:off x="0" y="0"/>
          <a:ext cx="0" cy="0"/>
          <a:chOff x="0" y="0"/>
          <a:chExt cx="0" cy="0"/>
        </a:xfrm>
      </p:grpSpPr>
      <p:sp>
        <p:nvSpPr>
          <p:cNvPr id="487" name="Google Shape;487;p85"/>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world Day to Day (KSQL)</a:t>
            </a:r>
            <a:endParaRPr/>
          </a:p>
        </p:txBody>
      </p:sp>
      <p:pic>
        <p:nvPicPr>
          <p:cNvPr id="488" name="Google Shape;488;p85"/>
          <p:cNvPicPr preferRelativeResize="0"/>
          <p:nvPr/>
        </p:nvPicPr>
        <p:blipFill>
          <a:blip r:embed="rId3">
            <a:alphaModFix/>
          </a:blip>
          <a:stretch>
            <a:fillRect/>
          </a:stretch>
        </p:blipFill>
        <p:spPr>
          <a:xfrm>
            <a:off x="799525" y="865000"/>
            <a:ext cx="7702326" cy="4595276"/>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2" name="Shape 492"/>
        <p:cNvGrpSpPr/>
        <p:nvPr/>
      </p:nvGrpSpPr>
      <p:grpSpPr>
        <a:xfrm>
          <a:off x="0" y="0"/>
          <a:ext cx="0" cy="0"/>
          <a:chOff x="0" y="0"/>
          <a:chExt cx="0" cy="0"/>
        </a:xfrm>
      </p:grpSpPr>
      <p:sp>
        <p:nvSpPr>
          <p:cNvPr id="493" name="Google Shape;493;p86"/>
          <p:cNvSpPr txBox="1"/>
          <p:nvPr>
            <p:ph type="title"/>
          </p:nvPr>
        </p:nvSpPr>
        <p:spPr>
          <a:xfrm>
            <a:off x="691200" y="628125"/>
            <a:ext cx="77616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world Day to Day (KSQL)</a:t>
            </a:r>
            <a:endParaRPr/>
          </a:p>
        </p:txBody>
      </p:sp>
      <p:pic>
        <p:nvPicPr>
          <p:cNvPr id="494" name="Google Shape;494;p86"/>
          <p:cNvPicPr preferRelativeResize="0"/>
          <p:nvPr/>
        </p:nvPicPr>
        <p:blipFill>
          <a:blip r:embed="rId3">
            <a:alphaModFix/>
          </a:blip>
          <a:stretch>
            <a:fillRect/>
          </a:stretch>
        </p:blipFill>
        <p:spPr>
          <a:xfrm>
            <a:off x="802750" y="850050"/>
            <a:ext cx="6795350" cy="3769775"/>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498" name="Shape 498"/>
        <p:cNvGrpSpPr/>
        <p:nvPr/>
      </p:nvGrpSpPr>
      <p:grpSpPr>
        <a:xfrm>
          <a:off x="0" y="0"/>
          <a:ext cx="0" cy="0"/>
          <a:chOff x="0" y="0"/>
          <a:chExt cx="0" cy="0"/>
        </a:xfrm>
      </p:grpSpPr>
      <p:sp>
        <p:nvSpPr>
          <p:cNvPr id="499" name="Google Shape;499;p87"/>
          <p:cNvSpPr txBox="1"/>
          <p:nvPr>
            <p:ph type="title"/>
          </p:nvPr>
        </p:nvSpPr>
        <p:spPr>
          <a:xfrm>
            <a:off x="691200" y="628125"/>
            <a:ext cx="79314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world Day to Day (Kafka Connect)</a:t>
            </a:r>
            <a:endParaRPr/>
          </a:p>
        </p:txBody>
      </p:sp>
      <p:pic>
        <p:nvPicPr>
          <p:cNvPr id="500" name="Google Shape;500;p87"/>
          <p:cNvPicPr preferRelativeResize="0"/>
          <p:nvPr/>
        </p:nvPicPr>
        <p:blipFill>
          <a:blip r:embed="rId3">
            <a:alphaModFix/>
          </a:blip>
          <a:stretch>
            <a:fillRect/>
          </a:stretch>
        </p:blipFill>
        <p:spPr>
          <a:xfrm>
            <a:off x="799525" y="1121625"/>
            <a:ext cx="8092824" cy="350315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04" name="Shape 504"/>
        <p:cNvGrpSpPr/>
        <p:nvPr/>
      </p:nvGrpSpPr>
      <p:grpSpPr>
        <a:xfrm>
          <a:off x="0" y="0"/>
          <a:ext cx="0" cy="0"/>
          <a:chOff x="0" y="0"/>
          <a:chExt cx="0" cy="0"/>
        </a:xfrm>
      </p:grpSpPr>
      <p:sp>
        <p:nvSpPr>
          <p:cNvPr id="505" name="Google Shape;505;p88"/>
          <p:cNvSpPr txBox="1"/>
          <p:nvPr>
            <p:ph type="title"/>
          </p:nvPr>
        </p:nvSpPr>
        <p:spPr>
          <a:xfrm>
            <a:off x="691200" y="628125"/>
            <a:ext cx="7931400" cy="4935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Real world Day to Day (Kafka Connect)</a:t>
            </a:r>
            <a:endParaRPr/>
          </a:p>
        </p:txBody>
      </p:sp>
      <p:pic>
        <p:nvPicPr>
          <p:cNvPr id="506" name="Google Shape;506;p88"/>
          <p:cNvPicPr preferRelativeResize="0"/>
          <p:nvPr/>
        </p:nvPicPr>
        <p:blipFill>
          <a:blip r:embed="rId3">
            <a:alphaModFix/>
          </a:blip>
          <a:stretch>
            <a:fillRect/>
          </a:stretch>
        </p:blipFill>
        <p:spPr>
          <a:xfrm>
            <a:off x="788350" y="861200"/>
            <a:ext cx="8839201" cy="3695641"/>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0" name="Shape 510"/>
        <p:cNvGrpSpPr/>
        <p:nvPr/>
      </p:nvGrpSpPr>
      <p:grpSpPr>
        <a:xfrm>
          <a:off x="0" y="0"/>
          <a:ext cx="0" cy="0"/>
          <a:chOff x="0" y="0"/>
          <a:chExt cx="0" cy="0"/>
        </a:xfrm>
      </p:grpSpPr>
      <p:sp>
        <p:nvSpPr>
          <p:cNvPr id="511" name="Google Shape;511;p89"/>
          <p:cNvSpPr txBox="1"/>
          <p:nvPr>
            <p:ph type="ctrTitle"/>
          </p:nvPr>
        </p:nvSpPr>
        <p:spPr>
          <a:xfrm>
            <a:off x="155600" y="2220425"/>
            <a:ext cx="83025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What have we accomplished?</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15" name="Shape 515"/>
        <p:cNvGrpSpPr/>
        <p:nvPr/>
      </p:nvGrpSpPr>
      <p:grpSpPr>
        <a:xfrm>
          <a:off x="0" y="0"/>
          <a:ext cx="0" cy="0"/>
          <a:chOff x="0" y="0"/>
          <a:chExt cx="0" cy="0"/>
        </a:xfrm>
      </p:grpSpPr>
      <p:sp>
        <p:nvSpPr>
          <p:cNvPr id="516" name="Google Shape;516;p90"/>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Current State</a:t>
            </a:r>
            <a:endParaRPr/>
          </a:p>
        </p:txBody>
      </p:sp>
      <p:sp>
        <p:nvSpPr>
          <p:cNvPr id="517" name="Google Shape;517;p90"/>
          <p:cNvSpPr txBox="1"/>
          <p:nvPr>
            <p:ph idx="1" type="body"/>
          </p:nvPr>
        </p:nvSpPr>
        <p:spPr>
          <a:xfrm>
            <a:off x="691200" y="1511100"/>
            <a:ext cx="7761600" cy="3394200"/>
          </a:xfrm>
          <a:prstGeom prst="rect">
            <a:avLst/>
          </a:prstGeom>
        </p:spPr>
        <p:txBody>
          <a:bodyPr anchorCtr="0" anchor="t" bIns="91425" lIns="91425" spcFirstLastPara="1" rIns="91425" wrap="square" tIns="91425">
            <a:noAutofit/>
          </a:bodyPr>
          <a:lstStyle/>
          <a:p>
            <a:pPr indent="-400050" lvl="0" marL="457200" rtl="0" algn="l">
              <a:spcBef>
                <a:spcPts val="600"/>
              </a:spcBef>
              <a:spcAft>
                <a:spcPts val="0"/>
              </a:spcAft>
              <a:buSzPts val="2700"/>
              <a:buChar char="●"/>
            </a:pPr>
            <a:r>
              <a:rPr lang="en" sz="2700"/>
              <a:t>Delivered our first event based report </a:t>
            </a:r>
            <a:endParaRPr sz="2700"/>
          </a:p>
          <a:p>
            <a:pPr indent="-400050" lvl="0" marL="457200" rtl="0" algn="l">
              <a:spcBef>
                <a:spcPts val="0"/>
              </a:spcBef>
              <a:spcAft>
                <a:spcPts val="0"/>
              </a:spcAft>
              <a:buSzPts val="2700"/>
              <a:buChar char="●"/>
            </a:pPr>
            <a:r>
              <a:rPr lang="en" sz="2700"/>
              <a:t>Triaged issues that required an audit trail on tables that had no audit trail </a:t>
            </a:r>
            <a:endParaRPr sz="2700"/>
          </a:p>
          <a:p>
            <a:pPr indent="-400050" lvl="0" marL="457200" rtl="0" algn="l">
              <a:spcBef>
                <a:spcPts val="0"/>
              </a:spcBef>
              <a:spcAft>
                <a:spcPts val="0"/>
              </a:spcAft>
              <a:buSzPts val="2700"/>
              <a:buChar char="●"/>
            </a:pPr>
            <a:r>
              <a:rPr lang="en" sz="2700"/>
              <a:t>Break out one piece from the monolith</a:t>
            </a:r>
            <a:endParaRPr sz="2700"/>
          </a:p>
          <a:p>
            <a:pPr indent="-400050" lvl="0" marL="457200" rtl="0" algn="l">
              <a:spcBef>
                <a:spcPts val="0"/>
              </a:spcBef>
              <a:spcAft>
                <a:spcPts val="0"/>
              </a:spcAft>
              <a:buSzPts val="2700"/>
              <a:buChar char="●"/>
            </a:pPr>
            <a:r>
              <a:rPr b="1" lang="en" sz="2700"/>
              <a:t>Did not bring down production</a:t>
            </a:r>
            <a:endParaRPr b="1"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0" st="0"/>
                                            </p:txEl>
                                          </p:spTgt>
                                        </p:tgtEl>
                                        <p:attrNameLst>
                                          <p:attrName>style.visibility</p:attrName>
                                        </p:attrNameLst>
                                      </p:cBhvr>
                                      <p:to>
                                        <p:strVal val="visible"/>
                                      </p:to>
                                    </p:set>
                                    <p:animEffect filter="fade" transition="in">
                                      <p:cBhvr>
                                        <p:cTn dur="1000"/>
                                        <p:tgtEl>
                                          <p:spTgt spid="51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1" st="1"/>
                                            </p:txEl>
                                          </p:spTgt>
                                        </p:tgtEl>
                                        <p:attrNameLst>
                                          <p:attrName>style.visibility</p:attrName>
                                        </p:attrNameLst>
                                      </p:cBhvr>
                                      <p:to>
                                        <p:strVal val="visible"/>
                                      </p:to>
                                    </p:set>
                                    <p:animEffect filter="fade" transition="in">
                                      <p:cBhvr>
                                        <p:cTn dur="1000"/>
                                        <p:tgtEl>
                                          <p:spTgt spid="517">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2" st="2"/>
                                            </p:txEl>
                                          </p:spTgt>
                                        </p:tgtEl>
                                        <p:attrNameLst>
                                          <p:attrName>style.visibility</p:attrName>
                                        </p:attrNameLst>
                                      </p:cBhvr>
                                      <p:to>
                                        <p:strVal val="visible"/>
                                      </p:to>
                                    </p:set>
                                    <p:animEffect filter="fade" transition="in">
                                      <p:cBhvr>
                                        <p:cTn dur="1000"/>
                                        <p:tgtEl>
                                          <p:spTgt spid="517">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xEl>
                                              <p:pRg end="3" st="3"/>
                                            </p:txEl>
                                          </p:spTgt>
                                        </p:tgtEl>
                                        <p:attrNameLst>
                                          <p:attrName>style.visibility</p:attrName>
                                        </p:attrNameLst>
                                      </p:cBhvr>
                                      <p:to>
                                        <p:strVal val="visible"/>
                                      </p:to>
                                    </p:set>
                                    <p:animEffect filter="fade" transition="in">
                                      <p:cBhvr>
                                        <p:cTn dur="1000"/>
                                        <p:tgtEl>
                                          <p:spTgt spid="517">
                                            <p:txEl>
                                              <p:pRg end="3" st="3"/>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1" name="Shape 521"/>
        <p:cNvGrpSpPr/>
        <p:nvPr/>
      </p:nvGrpSpPr>
      <p:grpSpPr>
        <a:xfrm>
          <a:off x="0" y="0"/>
          <a:ext cx="0" cy="0"/>
          <a:chOff x="0" y="0"/>
          <a:chExt cx="0" cy="0"/>
        </a:xfrm>
      </p:grpSpPr>
      <p:sp>
        <p:nvSpPr>
          <p:cNvPr id="522" name="Google Shape;522;p91"/>
          <p:cNvSpPr txBox="1"/>
          <p:nvPr>
            <p:ph type="ctrTitle"/>
          </p:nvPr>
        </p:nvSpPr>
        <p:spPr>
          <a:xfrm>
            <a:off x="1824225" y="2220425"/>
            <a:ext cx="6633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What’s Next for Us??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07" name="Shape 107"/>
        <p:cNvGrpSpPr/>
        <p:nvPr/>
      </p:nvGrpSpPr>
      <p:grpSpPr>
        <a:xfrm>
          <a:off x="0" y="0"/>
          <a:ext cx="0" cy="0"/>
          <a:chOff x="0" y="0"/>
          <a:chExt cx="0" cy="0"/>
        </a:xfrm>
      </p:grpSpPr>
      <p:sp>
        <p:nvSpPr>
          <p:cNvPr id="108" name="Google Shape;108;p20"/>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Architecture</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26" name="Shape 526"/>
        <p:cNvGrpSpPr/>
        <p:nvPr/>
      </p:nvGrpSpPr>
      <p:grpSpPr>
        <a:xfrm>
          <a:off x="0" y="0"/>
          <a:ext cx="0" cy="0"/>
          <a:chOff x="0" y="0"/>
          <a:chExt cx="0" cy="0"/>
        </a:xfrm>
      </p:grpSpPr>
      <p:sp>
        <p:nvSpPr>
          <p:cNvPr id="527" name="Google Shape;527;p92"/>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The Future</a:t>
            </a:r>
            <a:endParaRPr/>
          </a:p>
        </p:txBody>
      </p:sp>
      <p:sp>
        <p:nvSpPr>
          <p:cNvPr id="528" name="Google Shape;528;p92"/>
          <p:cNvSpPr txBox="1"/>
          <p:nvPr>
            <p:ph idx="1" type="body"/>
          </p:nvPr>
        </p:nvSpPr>
        <p:spPr>
          <a:xfrm>
            <a:off x="691200" y="1511100"/>
            <a:ext cx="7761600" cy="3175200"/>
          </a:xfrm>
          <a:prstGeom prst="rect">
            <a:avLst/>
          </a:prstGeom>
        </p:spPr>
        <p:txBody>
          <a:bodyPr anchorCtr="0" anchor="t" bIns="91425" lIns="91425" spcFirstLastPara="1" rIns="91425" wrap="square" tIns="91425">
            <a:noAutofit/>
          </a:bodyPr>
          <a:lstStyle/>
          <a:p>
            <a:pPr indent="-400050" lvl="0" marL="457200" rtl="0" algn="l">
              <a:spcBef>
                <a:spcPts val="600"/>
              </a:spcBef>
              <a:spcAft>
                <a:spcPts val="0"/>
              </a:spcAft>
              <a:buSzPts val="2700"/>
              <a:buChar char="●"/>
            </a:pPr>
            <a:r>
              <a:rPr lang="en" sz="2700"/>
              <a:t>Continue to extract more and more analytics/insights from the events tracking</a:t>
            </a:r>
            <a:endParaRPr sz="2700"/>
          </a:p>
          <a:p>
            <a:pPr indent="-400050" lvl="0" marL="457200" rtl="0" algn="l">
              <a:spcBef>
                <a:spcPts val="0"/>
              </a:spcBef>
              <a:spcAft>
                <a:spcPts val="0"/>
              </a:spcAft>
              <a:buSzPts val="2700"/>
              <a:buChar char="●"/>
            </a:pPr>
            <a:r>
              <a:rPr lang="en" sz="2700"/>
              <a:t>Continue</a:t>
            </a:r>
            <a:r>
              <a:rPr lang="en" sz="2700"/>
              <a:t> to use the event data to break the monolith</a:t>
            </a:r>
            <a:endParaRPr sz="2700"/>
          </a:p>
          <a:p>
            <a:pPr indent="-400050" lvl="0" marL="457200" rtl="0" algn="l">
              <a:spcBef>
                <a:spcPts val="0"/>
              </a:spcBef>
              <a:spcAft>
                <a:spcPts val="0"/>
              </a:spcAft>
              <a:buSzPts val="2700"/>
              <a:buChar char="●"/>
            </a:pPr>
            <a:r>
              <a:rPr lang="en" sz="2700"/>
              <a:t>Explore pushing our biz logic out of Aurora -&gt; KSQL </a:t>
            </a:r>
            <a:endParaRPr sz="2700"/>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0" st="0"/>
                                            </p:txEl>
                                          </p:spTgt>
                                        </p:tgtEl>
                                        <p:attrNameLst>
                                          <p:attrName>style.visibility</p:attrName>
                                        </p:attrNameLst>
                                      </p:cBhvr>
                                      <p:to>
                                        <p:strVal val="visible"/>
                                      </p:to>
                                    </p:set>
                                    <p:animEffect filter="fade" transition="in">
                                      <p:cBhvr>
                                        <p:cTn dur="1000"/>
                                        <p:tgtEl>
                                          <p:spTgt spid="52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1" st="1"/>
                                            </p:txEl>
                                          </p:spTgt>
                                        </p:tgtEl>
                                        <p:attrNameLst>
                                          <p:attrName>style.visibility</p:attrName>
                                        </p:attrNameLst>
                                      </p:cBhvr>
                                      <p:to>
                                        <p:strVal val="visible"/>
                                      </p:to>
                                    </p:set>
                                    <p:animEffect filter="fade" transition="in">
                                      <p:cBhvr>
                                        <p:cTn dur="1000"/>
                                        <p:tgtEl>
                                          <p:spTgt spid="52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xEl>
                                              <p:pRg end="2" st="2"/>
                                            </p:txEl>
                                          </p:spTgt>
                                        </p:tgtEl>
                                        <p:attrNameLst>
                                          <p:attrName>style.visibility</p:attrName>
                                        </p:attrNameLst>
                                      </p:cBhvr>
                                      <p:to>
                                        <p:strVal val="visible"/>
                                      </p:to>
                                    </p:set>
                                    <p:animEffect filter="fade" transition="in">
                                      <p:cBhvr>
                                        <p:cTn dur="1000"/>
                                        <p:tgtEl>
                                          <p:spTgt spid="528">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2" name="Shape 532"/>
        <p:cNvGrpSpPr/>
        <p:nvPr/>
      </p:nvGrpSpPr>
      <p:grpSpPr>
        <a:xfrm>
          <a:off x="0" y="0"/>
          <a:ext cx="0" cy="0"/>
          <a:chOff x="0" y="0"/>
          <a:chExt cx="0" cy="0"/>
        </a:xfrm>
      </p:grpSpPr>
      <p:sp>
        <p:nvSpPr>
          <p:cNvPr id="533" name="Google Shape;533;p93"/>
          <p:cNvSpPr txBox="1"/>
          <p:nvPr>
            <p:ph type="title"/>
          </p:nvPr>
        </p:nvSpPr>
        <p:spPr>
          <a:xfrm>
            <a:off x="691200" y="152400"/>
            <a:ext cx="7761600" cy="9690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Helpful Links</a:t>
            </a:r>
            <a:endParaRPr/>
          </a:p>
        </p:txBody>
      </p:sp>
      <p:sp>
        <p:nvSpPr>
          <p:cNvPr id="534" name="Google Shape;534;p93"/>
          <p:cNvSpPr txBox="1"/>
          <p:nvPr>
            <p:ph idx="1" type="body"/>
          </p:nvPr>
        </p:nvSpPr>
        <p:spPr>
          <a:xfrm>
            <a:off x="691200" y="1301550"/>
            <a:ext cx="7761600" cy="3475800"/>
          </a:xfrm>
          <a:prstGeom prst="rect">
            <a:avLst/>
          </a:prstGeom>
        </p:spPr>
        <p:txBody>
          <a:bodyPr anchorCtr="0" anchor="t" bIns="91425" lIns="91425" spcFirstLastPara="1" rIns="91425" wrap="square" tIns="91425">
            <a:noAutofit/>
          </a:bodyPr>
          <a:lstStyle/>
          <a:p>
            <a:pPr indent="-298450" lvl="0" marL="457200" rtl="0" algn="l">
              <a:spcBef>
                <a:spcPts val="600"/>
              </a:spcBef>
              <a:spcAft>
                <a:spcPts val="0"/>
              </a:spcAft>
              <a:buSzPts val="1100"/>
              <a:buChar char="●"/>
            </a:pPr>
            <a:r>
              <a:rPr lang="en" sz="1100"/>
              <a:t>Attunity Replicate</a:t>
            </a:r>
            <a:endParaRPr sz="1100"/>
          </a:p>
          <a:p>
            <a:pPr indent="-298450" lvl="1" marL="914400" rtl="0" algn="l">
              <a:spcBef>
                <a:spcPts val="0"/>
              </a:spcBef>
              <a:spcAft>
                <a:spcPts val="0"/>
              </a:spcAft>
              <a:buClr>
                <a:schemeClr val="accent1"/>
              </a:buClr>
              <a:buSzPts val="1100"/>
              <a:buChar char="○"/>
            </a:pPr>
            <a:r>
              <a:rPr lang="en" sz="1100" u="sng">
                <a:solidFill>
                  <a:schemeClr val="accent1"/>
                </a:solidFill>
                <a:hlinkClick r:id="rId3"/>
              </a:rPr>
              <a:t>https://www.qlik.com/us/products/attunity-replicate</a:t>
            </a:r>
            <a:endParaRPr>
              <a:solidFill>
                <a:schemeClr val="accent1"/>
              </a:solidFill>
            </a:endParaRPr>
          </a:p>
          <a:p>
            <a:pPr indent="-298450" lvl="1" marL="914400" rtl="0" algn="l">
              <a:spcBef>
                <a:spcPts val="0"/>
              </a:spcBef>
              <a:spcAft>
                <a:spcPts val="0"/>
              </a:spcAft>
              <a:buClr>
                <a:schemeClr val="accent1"/>
              </a:buClr>
              <a:buSzPts val="1100"/>
              <a:buChar char="○"/>
            </a:pPr>
            <a:r>
              <a:rPr lang="en" sz="1100" u="sng">
                <a:solidFill>
                  <a:schemeClr val="accent1"/>
                </a:solidFill>
                <a:hlinkClick r:id="rId4"/>
              </a:rPr>
              <a:t>http://bit.ly/2PDmdoz</a:t>
            </a:r>
            <a:r>
              <a:rPr lang="en" sz="1100">
                <a:solidFill>
                  <a:schemeClr val="accent1"/>
                </a:solidFill>
              </a:rPr>
              <a:t> </a:t>
            </a:r>
            <a:r>
              <a:rPr lang="en" sz="1100"/>
              <a:t>- full support matrix</a:t>
            </a:r>
            <a:endParaRPr sz="1100"/>
          </a:p>
          <a:p>
            <a:pPr indent="-298450" lvl="0" marL="457200" rtl="0" algn="l">
              <a:spcBef>
                <a:spcPts val="0"/>
              </a:spcBef>
              <a:spcAft>
                <a:spcPts val="0"/>
              </a:spcAft>
              <a:buSzPts val="1100"/>
              <a:buChar char="●"/>
            </a:pPr>
            <a:r>
              <a:rPr lang="en" sz="1100"/>
              <a:t>Kafka</a:t>
            </a:r>
            <a:endParaRPr sz="1100"/>
          </a:p>
          <a:p>
            <a:pPr indent="-298450" lvl="1" marL="914400" rtl="0" algn="l">
              <a:spcBef>
                <a:spcPts val="0"/>
              </a:spcBef>
              <a:spcAft>
                <a:spcPts val="0"/>
              </a:spcAft>
              <a:buClr>
                <a:schemeClr val="accent1"/>
              </a:buClr>
              <a:buSzPts val="1100"/>
              <a:buChar char="○"/>
            </a:pPr>
            <a:r>
              <a:rPr lang="en" sz="1100" u="sng">
                <a:solidFill>
                  <a:schemeClr val="accent1"/>
                </a:solidFill>
                <a:hlinkClick r:id="rId5"/>
              </a:rPr>
              <a:t>https://kafka.apache.org/quickstart</a:t>
            </a:r>
            <a:endParaRPr sz="1100">
              <a:solidFill>
                <a:schemeClr val="accent1"/>
              </a:solidFill>
            </a:endParaRPr>
          </a:p>
          <a:p>
            <a:pPr indent="-298450" lvl="1" marL="914400" rtl="0" algn="l">
              <a:spcBef>
                <a:spcPts val="0"/>
              </a:spcBef>
              <a:spcAft>
                <a:spcPts val="0"/>
              </a:spcAft>
              <a:buClr>
                <a:schemeClr val="accent1"/>
              </a:buClr>
              <a:buSzPts val="1100"/>
              <a:buChar char="○"/>
            </a:pPr>
            <a:r>
              <a:rPr lang="en" sz="1100" u="sng">
                <a:solidFill>
                  <a:schemeClr val="accent1"/>
                </a:solidFill>
                <a:hlinkClick r:id="rId6"/>
              </a:rPr>
              <a:t>https://cwiki.apache.org/confluence/display/KAFKA/KIP-186%3A+Increase+offsets+retention+default+to+7+days</a:t>
            </a:r>
            <a:endParaRPr sz="1100">
              <a:solidFill>
                <a:schemeClr val="accent1"/>
              </a:solidFill>
            </a:endParaRPr>
          </a:p>
          <a:p>
            <a:pPr indent="-298450" lvl="0" marL="457200" rtl="0" algn="l">
              <a:spcBef>
                <a:spcPts val="0"/>
              </a:spcBef>
              <a:spcAft>
                <a:spcPts val="0"/>
              </a:spcAft>
              <a:buSzPts val="1100"/>
              <a:buChar char="●"/>
            </a:pPr>
            <a:r>
              <a:rPr lang="en" sz="1100"/>
              <a:t>KSQL</a:t>
            </a:r>
            <a:endParaRPr sz="1100"/>
          </a:p>
          <a:p>
            <a:pPr indent="-298450" lvl="1" marL="914400" rtl="0" algn="l">
              <a:spcBef>
                <a:spcPts val="0"/>
              </a:spcBef>
              <a:spcAft>
                <a:spcPts val="0"/>
              </a:spcAft>
              <a:buClr>
                <a:schemeClr val="accent1"/>
              </a:buClr>
              <a:buSzPts val="1100"/>
              <a:buChar char="○"/>
            </a:pPr>
            <a:r>
              <a:rPr lang="en" sz="1100" u="sng">
                <a:solidFill>
                  <a:schemeClr val="accent1"/>
                </a:solidFill>
                <a:hlinkClick r:id="rId7"/>
              </a:rPr>
              <a:t>https://docs.confluent.io/current/ksql/docs/index.html</a:t>
            </a:r>
            <a:endParaRPr sz="1100">
              <a:solidFill>
                <a:schemeClr val="accent1"/>
              </a:solidFill>
            </a:endParaRPr>
          </a:p>
          <a:p>
            <a:pPr indent="-298450" lvl="0" marL="457200" rtl="0" algn="l">
              <a:spcBef>
                <a:spcPts val="0"/>
              </a:spcBef>
              <a:spcAft>
                <a:spcPts val="0"/>
              </a:spcAft>
              <a:buSzPts val="1100"/>
              <a:buChar char="●"/>
            </a:pPr>
            <a:r>
              <a:rPr lang="en" sz="1100"/>
              <a:t>Schema Registry</a:t>
            </a:r>
            <a:endParaRPr sz="1100"/>
          </a:p>
          <a:p>
            <a:pPr indent="-298450" lvl="1" marL="914400" rtl="0" algn="l">
              <a:spcBef>
                <a:spcPts val="0"/>
              </a:spcBef>
              <a:spcAft>
                <a:spcPts val="0"/>
              </a:spcAft>
              <a:buClr>
                <a:schemeClr val="accent1"/>
              </a:buClr>
              <a:buSzPts val="1100"/>
              <a:buChar char="○"/>
            </a:pPr>
            <a:r>
              <a:rPr lang="en" sz="1100" u="sng">
                <a:solidFill>
                  <a:schemeClr val="accent1"/>
                </a:solidFill>
                <a:hlinkClick r:id="rId8"/>
              </a:rPr>
              <a:t>https://docs.confluent.io/current/schema-registry/index.html</a:t>
            </a:r>
            <a:endParaRPr sz="1100">
              <a:solidFill>
                <a:schemeClr val="accent1"/>
              </a:solidFill>
            </a:endParaRPr>
          </a:p>
          <a:p>
            <a:pPr indent="-298450" lvl="0" marL="457200" rtl="0" algn="l">
              <a:spcBef>
                <a:spcPts val="0"/>
              </a:spcBef>
              <a:spcAft>
                <a:spcPts val="0"/>
              </a:spcAft>
              <a:buSzPts val="1100"/>
              <a:buChar char="●"/>
            </a:pPr>
            <a:r>
              <a:rPr lang="en" sz="1100"/>
              <a:t>Kafka Connect</a:t>
            </a:r>
            <a:endParaRPr sz="1100"/>
          </a:p>
          <a:p>
            <a:pPr indent="-298450" lvl="1" marL="914400" rtl="0" algn="l">
              <a:spcBef>
                <a:spcPts val="0"/>
              </a:spcBef>
              <a:spcAft>
                <a:spcPts val="0"/>
              </a:spcAft>
              <a:buClr>
                <a:schemeClr val="accent1"/>
              </a:buClr>
              <a:buSzPts val="1100"/>
              <a:buChar char="○"/>
            </a:pPr>
            <a:r>
              <a:rPr lang="en" sz="1100" u="sng">
                <a:solidFill>
                  <a:schemeClr val="accent1"/>
                </a:solidFill>
                <a:hlinkClick r:id="rId9"/>
              </a:rPr>
              <a:t>https://docs.confluent.io/current/connect/index.html</a:t>
            </a:r>
            <a:endParaRPr sz="1100">
              <a:solidFill>
                <a:schemeClr val="accent1"/>
              </a:solidFill>
            </a:endParaRPr>
          </a:p>
          <a:p>
            <a:pPr indent="-298450" lvl="0" marL="457200" rtl="0" algn="l">
              <a:spcBef>
                <a:spcPts val="0"/>
              </a:spcBef>
              <a:spcAft>
                <a:spcPts val="0"/>
              </a:spcAft>
              <a:buSzPts val="1100"/>
              <a:buChar char="●"/>
            </a:pPr>
            <a:r>
              <a:rPr lang="en" sz="1100"/>
              <a:t>Debezium</a:t>
            </a:r>
            <a:endParaRPr sz="1100"/>
          </a:p>
          <a:p>
            <a:pPr indent="-298450" lvl="1" marL="914400" rtl="0" algn="l">
              <a:spcBef>
                <a:spcPts val="0"/>
              </a:spcBef>
              <a:spcAft>
                <a:spcPts val="0"/>
              </a:spcAft>
              <a:buClr>
                <a:schemeClr val="accent1"/>
              </a:buClr>
              <a:buSzPts val="1100"/>
              <a:buChar char="○"/>
            </a:pPr>
            <a:r>
              <a:rPr lang="en" sz="1100" u="sng">
                <a:solidFill>
                  <a:schemeClr val="accent1"/>
                </a:solidFill>
                <a:hlinkClick r:id="rId10"/>
              </a:rPr>
              <a:t>http://bit.ly/2tpFHEF</a:t>
            </a:r>
            <a:endParaRPr sz="1100">
              <a:solidFill>
                <a:schemeClr val="accent1"/>
              </a:solidFill>
            </a:endParaRPr>
          </a:p>
          <a:p>
            <a:pPr indent="-298450" lvl="1" marL="914400" rtl="0" algn="l">
              <a:spcBef>
                <a:spcPts val="0"/>
              </a:spcBef>
              <a:spcAft>
                <a:spcPts val="0"/>
              </a:spcAft>
              <a:buClr>
                <a:schemeClr val="accent1"/>
              </a:buClr>
              <a:buSzPts val="1100"/>
              <a:buChar char="○"/>
            </a:pPr>
            <a:r>
              <a:rPr lang="en" sz="1100" u="sng">
                <a:solidFill>
                  <a:schemeClr val="accent1"/>
                </a:solidFill>
                <a:hlinkClick r:id="rId11"/>
              </a:rPr>
              <a:t>https://debezium.io/</a:t>
            </a:r>
            <a:endParaRPr sz="1100">
              <a:solidFill>
                <a:schemeClr val="accent1"/>
              </a:solidFill>
            </a:endParaRPr>
          </a:p>
          <a:p>
            <a:pPr indent="-298450" lvl="0" marL="457200" rtl="0" algn="l">
              <a:spcBef>
                <a:spcPts val="0"/>
              </a:spcBef>
              <a:spcAft>
                <a:spcPts val="0"/>
              </a:spcAft>
              <a:buSzPts val="1100"/>
              <a:buChar char="●"/>
            </a:pPr>
            <a:r>
              <a:rPr lang="en" sz="1100"/>
              <a:t>Confluent on CDC and Kafka</a:t>
            </a:r>
            <a:endParaRPr sz="1100"/>
          </a:p>
          <a:p>
            <a:pPr indent="-298450" lvl="1" marL="914400" rtl="0" algn="l">
              <a:spcBef>
                <a:spcPts val="0"/>
              </a:spcBef>
              <a:spcAft>
                <a:spcPts val="0"/>
              </a:spcAft>
              <a:buClr>
                <a:schemeClr val="accent1"/>
              </a:buClr>
              <a:buSzPts val="1100"/>
              <a:buChar char="○"/>
            </a:pPr>
            <a:r>
              <a:rPr lang="en" sz="1100" u="sng">
                <a:solidFill>
                  <a:schemeClr val="accent1"/>
                </a:solidFill>
                <a:hlinkClick r:id="rId12"/>
              </a:rPr>
              <a:t>https://www.confluent.io/blog/no-more-silos-how-to-integrate-your-databases-with-apache-kafka-and-cdc/</a:t>
            </a:r>
            <a:endParaRPr sz="1100">
              <a:solidFill>
                <a:schemeClr val="accent1"/>
              </a:solidFill>
            </a:endParaRPr>
          </a:p>
        </p:txBody>
      </p:sp>
    </p:spTree>
  </p:cSld>
  <p:clrMapOvr>
    <a:masterClrMapping/>
  </p:clrMapOvr>
</p:sld>
</file>

<file path=ppt/slides/slide8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538" name="Shape 538"/>
        <p:cNvGrpSpPr/>
        <p:nvPr/>
      </p:nvGrpSpPr>
      <p:grpSpPr>
        <a:xfrm>
          <a:off x="0" y="0"/>
          <a:ext cx="0" cy="0"/>
          <a:chOff x="0" y="0"/>
          <a:chExt cx="0" cy="0"/>
        </a:xfrm>
      </p:grpSpPr>
      <p:sp>
        <p:nvSpPr>
          <p:cNvPr id="539" name="Google Shape;539;p94"/>
          <p:cNvSpPr txBox="1"/>
          <p:nvPr>
            <p:ph type="ctrTitle"/>
          </p:nvPr>
        </p:nvSpPr>
        <p:spPr>
          <a:xfrm>
            <a:off x="3012325" y="2220413"/>
            <a:ext cx="5445900" cy="1804200"/>
          </a:xfrm>
          <a:prstGeom prst="rect">
            <a:avLst/>
          </a:prstGeom>
        </p:spPr>
        <p:txBody>
          <a:bodyPr anchorCtr="0" anchor="b" bIns="91425" lIns="91425" spcFirstLastPara="1" rIns="91425" wrap="square" tIns="91425">
            <a:noAutofit/>
          </a:bodyPr>
          <a:lstStyle/>
          <a:p>
            <a:pPr indent="0" lvl="0" marL="0" rtl="0" algn="r">
              <a:spcBef>
                <a:spcPts val="0"/>
              </a:spcBef>
              <a:spcAft>
                <a:spcPts val="0"/>
              </a:spcAft>
              <a:buNone/>
            </a:pPr>
            <a:r>
              <a:rPr lang="en"/>
              <a:t>Q&amp;A</a:t>
            </a:r>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p:cSld>
    <p:spTree>
      <p:nvGrpSpPr>
        <p:cNvPr id="112" name="Shape 112"/>
        <p:cNvGrpSpPr/>
        <p:nvPr/>
      </p:nvGrpSpPr>
      <p:grpSpPr>
        <a:xfrm>
          <a:off x="0" y="0"/>
          <a:ext cx="0" cy="0"/>
          <a:chOff x="0" y="0"/>
          <a:chExt cx="0" cy="0"/>
        </a:xfrm>
      </p:grpSpPr>
      <p:pic>
        <p:nvPicPr>
          <p:cNvPr id="113" name="Google Shape;113;p21"/>
          <p:cNvPicPr preferRelativeResize="0"/>
          <p:nvPr/>
        </p:nvPicPr>
        <p:blipFill>
          <a:blip r:embed="rId3">
            <a:alphaModFix/>
          </a:blip>
          <a:stretch>
            <a:fillRect/>
          </a:stretch>
        </p:blipFill>
        <p:spPr>
          <a:xfrm>
            <a:off x="2083375" y="671925"/>
            <a:ext cx="4350325" cy="3510575"/>
          </a:xfrm>
          <a:prstGeom prst="rect">
            <a:avLst/>
          </a:prstGeom>
          <a:noFill/>
          <a:ln>
            <a:noFill/>
          </a:ln>
        </p:spPr>
      </p:pic>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Desdemona template">
  <a:themeElements>
    <a:clrScheme name="Custom 347">
      <a:dk1>
        <a:srgbClr val="454F5B"/>
      </a:dk1>
      <a:lt1>
        <a:srgbClr val="FFFFFF"/>
      </a:lt1>
      <a:dk2>
        <a:srgbClr val="666666"/>
      </a:dk2>
      <a:lt2>
        <a:srgbClr val="F3F3F3"/>
      </a:lt2>
      <a:accent1>
        <a:srgbClr val="4ECDC4"/>
      </a:accent1>
      <a:accent2>
        <a:srgbClr val="C7F464"/>
      </a:accent2>
      <a:accent3>
        <a:srgbClr val="454F5B"/>
      </a:accent3>
      <a:accent4>
        <a:srgbClr val="738498"/>
      </a:accent4>
      <a:accent5>
        <a:srgbClr val="A6B5C7"/>
      </a:accent5>
      <a:accent6>
        <a:srgbClr val="D4DAE0"/>
      </a:accent6>
      <a:hlink>
        <a:srgbClr val="454F5B"/>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